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hart3.xml" ContentType="application/vnd.openxmlformats-officedocument.drawingml.chart+xml"/>
  <Override PartName="/ppt/charts/colors3.xml" ContentType="application/vnd.ms-office.chartcolorstyle+xml"/>
  <Override PartName="/ppt/charts/style3.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256" r:id="rId2"/>
    <p:sldId id="361" r:id="rId3"/>
    <p:sldId id="289" r:id="rId4"/>
    <p:sldId id="369" r:id="rId5"/>
    <p:sldId id="290" r:id="rId6"/>
    <p:sldId id="331" r:id="rId7"/>
    <p:sldId id="330" r:id="rId8"/>
    <p:sldId id="274" r:id="rId9"/>
    <p:sldId id="275" r:id="rId10"/>
    <p:sldId id="370" r:id="rId11"/>
    <p:sldId id="265" r:id="rId12"/>
    <p:sldId id="308" r:id="rId13"/>
    <p:sldId id="329" r:id="rId14"/>
    <p:sldId id="266" r:id="rId15"/>
    <p:sldId id="326" r:id="rId16"/>
    <p:sldId id="327" r:id="rId17"/>
    <p:sldId id="328" r:id="rId18"/>
    <p:sldId id="269" r:id="rId19"/>
    <p:sldId id="352" r:id="rId20"/>
    <p:sldId id="268" r:id="rId21"/>
    <p:sldId id="336" r:id="rId22"/>
    <p:sldId id="337" r:id="rId23"/>
    <p:sldId id="339" r:id="rId24"/>
    <p:sldId id="340" r:id="rId25"/>
    <p:sldId id="371" r:id="rId26"/>
    <p:sldId id="341" r:id="rId27"/>
    <p:sldId id="270" r:id="rId28"/>
    <p:sldId id="355" r:id="rId29"/>
    <p:sldId id="359" r:id="rId30"/>
    <p:sldId id="360" r:id="rId31"/>
    <p:sldId id="357" r:id="rId32"/>
    <p:sldId id="358" r:id="rId33"/>
    <p:sldId id="356" r:id="rId34"/>
    <p:sldId id="367" r:id="rId35"/>
    <p:sldId id="342" r:id="rId36"/>
    <p:sldId id="362" r:id="rId37"/>
    <p:sldId id="271" r:id="rId38"/>
    <p:sldId id="363" r:id="rId39"/>
    <p:sldId id="364" r:id="rId40"/>
    <p:sldId id="365" r:id="rId41"/>
    <p:sldId id="366" r:id="rId42"/>
    <p:sldId id="343" r:id="rId43"/>
    <p:sldId id="372" r:id="rId44"/>
    <p:sldId id="345" r:id="rId45"/>
    <p:sldId id="368" r:id="rId46"/>
    <p:sldId id="373" r:id="rId47"/>
    <p:sldId id="264" r:id="rId48"/>
    <p:sldId id="353" r:id="rId49"/>
    <p:sldId id="375" r:id="rId50"/>
    <p:sldId id="374" r:id="rId51"/>
    <p:sldId id="377" r:id="rId52"/>
    <p:sldId id="378" r:id="rId5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4"/>
    <p:restoredTop sz="93062" autoAdjust="0"/>
  </p:normalViewPr>
  <p:slideViewPr>
    <p:cSldViewPr snapToGrid="0">
      <p:cViewPr varScale="1">
        <p:scale>
          <a:sx n="90" d="100"/>
          <a:sy n="90" d="100"/>
        </p:scale>
        <p:origin x="90" y="2814"/>
      </p:cViewPr>
      <p:guideLst/>
    </p:cSldViewPr>
  </p:slideViewPr>
  <p:notesTextViewPr>
    <p:cViewPr>
      <p:scale>
        <a:sx n="3" d="2"/>
        <a:sy n="3" d="2"/>
      </p:scale>
      <p:origin x="0" y="0"/>
    </p:cViewPr>
  </p:notesTextViewPr>
  <p:sorterViewPr>
    <p:cViewPr>
      <p:scale>
        <a:sx n="100" d="100"/>
        <a:sy n="100" d="100"/>
      </p:scale>
      <p:origin x="0" y="-1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0113483395"/>
          <c:y val="0.16313804257704401"/>
          <c:w val="0.78359773033210101"/>
          <c:h val="0.58473952798570605"/>
        </c:manualLayout>
      </c:layout>
      <c:barChart>
        <c:barDir val="col"/>
        <c:grouping val="clustered"/>
        <c:varyColors val="0"/>
        <c:ser>
          <c:idx val="0"/>
          <c:order val="0"/>
          <c:tx>
            <c:strRef>
              <c:f>Sheet1!$B$1</c:f>
              <c:strCache>
                <c:ptCount val="1"/>
                <c:pt idx="0">
                  <c:v>POS</c:v>
                </c:pt>
              </c:strCache>
            </c:strRef>
          </c:tx>
          <c:spPr>
            <a:solidFill>
              <a:srgbClr val="5B9BD5"/>
            </a:solidFill>
            <a:ln>
              <a:noFill/>
            </a:ln>
            <a:effectLst/>
          </c:spPr>
          <c:invertIfNegative val="0"/>
          <c:cat>
            <c:strRef>
              <c:f>Sheet1!$A$2</c:f>
              <c:strCache>
                <c:ptCount val="1"/>
                <c:pt idx="0">
                  <c:v>Category 1</c:v>
                </c:pt>
              </c:strCache>
            </c:strRef>
          </c:cat>
          <c:val>
            <c:numRef>
              <c:f>Sheet1!$B$2</c:f>
              <c:numCache>
                <c:formatCode>General</c:formatCode>
                <c:ptCount val="1"/>
                <c:pt idx="0">
                  <c:v>4</c:v>
                </c:pt>
              </c:numCache>
            </c:numRef>
          </c:val>
          <c:extLst>
            <c:ext xmlns:c16="http://schemas.microsoft.com/office/drawing/2014/chart" uri="{C3380CC4-5D6E-409C-BE32-E72D297353CC}">
              <c16:uniqueId val="{00000000-A5E3-4B15-BA06-49DD0EB34447}"/>
            </c:ext>
          </c:extLst>
        </c:ser>
        <c:ser>
          <c:idx val="1"/>
          <c:order val="1"/>
          <c:tx>
            <c:strRef>
              <c:f>Sheet1!$C$1</c:f>
              <c:strCache>
                <c:ptCount val="1"/>
                <c:pt idx="0">
                  <c:v>carding</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0</c:v>
                </c:pt>
              </c:numCache>
            </c:numRef>
          </c:val>
          <c:extLst>
            <c:ext xmlns:c16="http://schemas.microsoft.com/office/drawing/2014/chart" uri="{C3380CC4-5D6E-409C-BE32-E72D297353CC}">
              <c16:uniqueId val="{00000001-A5E3-4B15-BA06-49DD0EB34447}"/>
            </c:ext>
          </c:extLst>
        </c:ser>
        <c:ser>
          <c:idx val="2"/>
          <c:order val="2"/>
          <c:tx>
            <c:strRef>
              <c:f>Sheet1!$D$1</c:f>
              <c:strCache>
                <c:ptCount val="1"/>
                <c:pt idx="0">
                  <c:v>Device</c:v>
                </c:pt>
              </c:strCache>
            </c:strRef>
          </c:tx>
          <c:spPr>
            <a:solidFill>
              <a:srgbClr val="FFC000"/>
            </a:solidFill>
            <a:ln>
              <a:noFill/>
            </a:ln>
            <a:effectLst/>
          </c:spPr>
          <c:invertIfNegative val="0"/>
          <c:cat>
            <c:strRef>
              <c:f>Sheet1!$A$2</c:f>
              <c:strCache>
                <c:ptCount val="1"/>
                <c:pt idx="0">
                  <c:v>Category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A5E3-4B15-BA06-49DD0EB34447}"/>
            </c:ext>
          </c:extLst>
        </c:ser>
        <c:ser>
          <c:idx val="3"/>
          <c:order val="3"/>
          <c:tx>
            <c:strRef>
              <c:f>Sheet1!$E$1</c:f>
              <c:strCache>
                <c:ptCount val="1"/>
                <c:pt idx="0">
                  <c:v>Service</c:v>
                </c:pt>
              </c:strCache>
            </c:strRef>
          </c:tx>
          <c:spPr>
            <a:solidFill>
              <a:srgbClr val="ED7D31"/>
            </a:solidFill>
            <a:ln>
              <a:noFill/>
            </a:ln>
            <a:effectLst/>
          </c:spPr>
          <c:invertIfNegative val="0"/>
          <c:cat>
            <c:strRef>
              <c:f>Sheet1!$A$2</c:f>
              <c:strCache>
                <c:ptCount val="1"/>
                <c:pt idx="0">
                  <c:v>Category 1</c:v>
                </c:pt>
              </c:strCache>
            </c:strRef>
          </c:cat>
          <c:val>
            <c:numRef>
              <c:f>Sheet1!$E$2</c:f>
              <c:numCache>
                <c:formatCode>General</c:formatCode>
                <c:ptCount val="1"/>
                <c:pt idx="0">
                  <c:v>5</c:v>
                </c:pt>
              </c:numCache>
            </c:numRef>
          </c:val>
          <c:extLst>
            <c:ext xmlns:c16="http://schemas.microsoft.com/office/drawing/2014/chart" uri="{C3380CC4-5D6E-409C-BE32-E72D297353CC}">
              <c16:uniqueId val="{00000003-A5E3-4B15-BA06-49DD0EB34447}"/>
            </c:ext>
          </c:extLst>
        </c:ser>
        <c:ser>
          <c:idx val="4"/>
          <c:order val="4"/>
          <c:tx>
            <c:strRef>
              <c:f>Sheet1!$F$1</c:f>
              <c:strCache>
                <c:ptCount val="1"/>
                <c:pt idx="0">
                  <c:v>media2</c:v>
                </c:pt>
              </c:strCache>
            </c:strRef>
          </c:tx>
          <c:spPr>
            <a:solidFill>
              <a:srgbClr val="9C5BCD"/>
            </a:solidFill>
            <a:ln>
              <a:noFill/>
            </a:ln>
            <a:effectLst/>
          </c:spPr>
          <c:invertIfNegative val="0"/>
          <c:cat>
            <c:strRef>
              <c:f>Sheet1!$A$2</c:f>
              <c:strCache>
                <c:ptCount val="1"/>
                <c:pt idx="0">
                  <c:v>Category 1</c:v>
                </c:pt>
              </c:strCache>
            </c:strRef>
          </c:cat>
          <c:val>
            <c:numRef>
              <c:f>Sheet1!$F$2</c:f>
              <c:numCache>
                <c:formatCode>General</c:formatCode>
                <c:ptCount val="1"/>
                <c:pt idx="0">
                  <c:v>2</c:v>
                </c:pt>
              </c:numCache>
            </c:numRef>
          </c:val>
          <c:extLst>
            <c:ext xmlns:c16="http://schemas.microsoft.com/office/drawing/2014/chart" uri="{C3380CC4-5D6E-409C-BE32-E72D297353CC}">
              <c16:uniqueId val="{00000004-A5E3-4B15-BA06-49DD0EB34447}"/>
            </c:ext>
          </c:extLst>
        </c:ser>
        <c:dLbls>
          <c:showLegendKey val="0"/>
          <c:showVal val="0"/>
          <c:showCatName val="0"/>
          <c:showSerName val="0"/>
          <c:showPercent val="0"/>
          <c:showBubbleSize val="0"/>
        </c:dLbls>
        <c:gapWidth val="219"/>
        <c:overlap val="-27"/>
        <c:axId val="915524624"/>
        <c:axId val="915526944"/>
      </c:barChart>
      <c:catAx>
        <c:axId val="915524624"/>
        <c:scaling>
          <c:orientation val="minMax"/>
        </c:scaling>
        <c:delete val="1"/>
        <c:axPos val="b"/>
        <c:numFmt formatCode="General" sourceLinked="1"/>
        <c:majorTickMark val="none"/>
        <c:minorTickMark val="none"/>
        <c:tickLblPos val="nextTo"/>
        <c:crossAx val="915526944"/>
        <c:crosses val="autoZero"/>
        <c:auto val="1"/>
        <c:lblAlgn val="ctr"/>
        <c:lblOffset val="100"/>
        <c:noMultiLvlLbl val="0"/>
      </c:catAx>
      <c:valAx>
        <c:axId val="91552694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15524624"/>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0113483395"/>
          <c:y val="0.16313804257704401"/>
          <c:w val="0.78359773033210101"/>
          <c:h val="0.58473952798570605"/>
        </c:manualLayout>
      </c:layout>
      <c:barChart>
        <c:barDir val="col"/>
        <c:grouping val="clustered"/>
        <c:varyColors val="0"/>
        <c:ser>
          <c:idx val="0"/>
          <c:order val="0"/>
          <c:tx>
            <c:strRef>
              <c:f>Sheet1!$B$1</c:f>
              <c:strCache>
                <c:ptCount val="1"/>
                <c:pt idx="0">
                  <c:v>POS</c:v>
                </c:pt>
              </c:strCache>
            </c:strRef>
          </c:tx>
          <c:spPr>
            <a:solidFill>
              <a:srgbClr val="5B9BD5"/>
            </a:solidFill>
            <a:ln>
              <a:noFill/>
            </a:ln>
            <a:effectLst/>
          </c:spPr>
          <c:invertIfNegative val="0"/>
          <c:cat>
            <c:strRef>
              <c:f>Sheet1!$A$2</c:f>
              <c:strCache>
                <c:ptCount val="1"/>
                <c:pt idx="0">
                  <c:v>Category 1</c:v>
                </c:pt>
              </c:strCache>
            </c:strRef>
          </c:cat>
          <c:val>
            <c:numRef>
              <c:f>Sheet1!$B$2</c:f>
              <c:numCache>
                <c:formatCode>General</c:formatCode>
                <c:ptCount val="1"/>
                <c:pt idx="0">
                  <c:v>4</c:v>
                </c:pt>
              </c:numCache>
            </c:numRef>
          </c:val>
          <c:extLst>
            <c:ext xmlns:c16="http://schemas.microsoft.com/office/drawing/2014/chart" uri="{C3380CC4-5D6E-409C-BE32-E72D297353CC}">
              <c16:uniqueId val="{00000000-9824-46B3-B409-CDC8BDF8CE03}"/>
            </c:ext>
          </c:extLst>
        </c:ser>
        <c:ser>
          <c:idx val="1"/>
          <c:order val="1"/>
          <c:tx>
            <c:strRef>
              <c:f>Sheet1!$C$1</c:f>
              <c:strCache>
                <c:ptCount val="1"/>
                <c:pt idx="0">
                  <c:v>carding</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0</c:v>
                </c:pt>
              </c:numCache>
            </c:numRef>
          </c:val>
          <c:extLst>
            <c:ext xmlns:c16="http://schemas.microsoft.com/office/drawing/2014/chart" uri="{C3380CC4-5D6E-409C-BE32-E72D297353CC}">
              <c16:uniqueId val="{00000001-9824-46B3-B409-CDC8BDF8CE03}"/>
            </c:ext>
          </c:extLst>
        </c:ser>
        <c:ser>
          <c:idx val="2"/>
          <c:order val="2"/>
          <c:tx>
            <c:strRef>
              <c:f>Sheet1!$D$1</c:f>
              <c:strCache>
                <c:ptCount val="1"/>
                <c:pt idx="0">
                  <c:v>Device</c:v>
                </c:pt>
              </c:strCache>
            </c:strRef>
          </c:tx>
          <c:spPr>
            <a:solidFill>
              <a:srgbClr val="FFC000"/>
            </a:solidFill>
            <a:ln>
              <a:noFill/>
            </a:ln>
            <a:effectLst/>
          </c:spPr>
          <c:invertIfNegative val="0"/>
          <c:cat>
            <c:strRef>
              <c:f>Sheet1!$A$2</c:f>
              <c:strCache>
                <c:ptCount val="1"/>
                <c:pt idx="0">
                  <c:v>Category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9824-46B3-B409-CDC8BDF8CE03}"/>
            </c:ext>
          </c:extLst>
        </c:ser>
        <c:ser>
          <c:idx val="3"/>
          <c:order val="3"/>
          <c:tx>
            <c:strRef>
              <c:f>Sheet1!$E$1</c:f>
              <c:strCache>
                <c:ptCount val="1"/>
                <c:pt idx="0">
                  <c:v>Service</c:v>
                </c:pt>
              </c:strCache>
            </c:strRef>
          </c:tx>
          <c:spPr>
            <a:solidFill>
              <a:srgbClr val="ED7D31"/>
            </a:solidFill>
            <a:ln>
              <a:noFill/>
            </a:ln>
            <a:effectLst/>
          </c:spPr>
          <c:invertIfNegative val="0"/>
          <c:cat>
            <c:strRef>
              <c:f>Sheet1!$A$2</c:f>
              <c:strCache>
                <c:ptCount val="1"/>
                <c:pt idx="0">
                  <c:v>Category 1</c:v>
                </c:pt>
              </c:strCache>
            </c:strRef>
          </c:cat>
          <c:val>
            <c:numRef>
              <c:f>Sheet1!$E$2</c:f>
              <c:numCache>
                <c:formatCode>General</c:formatCode>
                <c:ptCount val="1"/>
                <c:pt idx="0">
                  <c:v>5</c:v>
                </c:pt>
              </c:numCache>
            </c:numRef>
          </c:val>
          <c:extLst>
            <c:ext xmlns:c16="http://schemas.microsoft.com/office/drawing/2014/chart" uri="{C3380CC4-5D6E-409C-BE32-E72D297353CC}">
              <c16:uniqueId val="{00000003-9824-46B3-B409-CDC8BDF8CE03}"/>
            </c:ext>
          </c:extLst>
        </c:ser>
        <c:ser>
          <c:idx val="4"/>
          <c:order val="4"/>
          <c:tx>
            <c:strRef>
              <c:f>Sheet1!$F$1</c:f>
              <c:strCache>
                <c:ptCount val="1"/>
                <c:pt idx="0">
                  <c:v>media2</c:v>
                </c:pt>
              </c:strCache>
            </c:strRef>
          </c:tx>
          <c:spPr>
            <a:solidFill>
              <a:srgbClr val="9C5BCD"/>
            </a:solidFill>
            <a:ln>
              <a:noFill/>
            </a:ln>
            <a:effectLst/>
          </c:spPr>
          <c:invertIfNegative val="0"/>
          <c:cat>
            <c:strRef>
              <c:f>Sheet1!$A$2</c:f>
              <c:strCache>
                <c:ptCount val="1"/>
                <c:pt idx="0">
                  <c:v>Category 1</c:v>
                </c:pt>
              </c:strCache>
            </c:strRef>
          </c:cat>
          <c:val>
            <c:numRef>
              <c:f>Sheet1!$F$2</c:f>
              <c:numCache>
                <c:formatCode>General</c:formatCode>
                <c:ptCount val="1"/>
                <c:pt idx="0">
                  <c:v>2</c:v>
                </c:pt>
              </c:numCache>
            </c:numRef>
          </c:val>
          <c:extLst>
            <c:ext xmlns:c16="http://schemas.microsoft.com/office/drawing/2014/chart" uri="{C3380CC4-5D6E-409C-BE32-E72D297353CC}">
              <c16:uniqueId val="{00000004-9824-46B3-B409-CDC8BDF8CE03}"/>
            </c:ext>
          </c:extLst>
        </c:ser>
        <c:dLbls>
          <c:showLegendKey val="0"/>
          <c:showVal val="0"/>
          <c:showCatName val="0"/>
          <c:showSerName val="0"/>
          <c:showPercent val="0"/>
          <c:showBubbleSize val="0"/>
        </c:dLbls>
        <c:gapWidth val="219"/>
        <c:overlap val="-27"/>
        <c:axId val="1258079552"/>
        <c:axId val="1258081872"/>
      </c:barChart>
      <c:catAx>
        <c:axId val="1258079552"/>
        <c:scaling>
          <c:orientation val="minMax"/>
        </c:scaling>
        <c:delete val="1"/>
        <c:axPos val="b"/>
        <c:numFmt formatCode="General" sourceLinked="1"/>
        <c:majorTickMark val="none"/>
        <c:minorTickMark val="none"/>
        <c:tickLblPos val="nextTo"/>
        <c:crossAx val="1258081872"/>
        <c:crosses val="autoZero"/>
        <c:auto val="1"/>
        <c:lblAlgn val="ctr"/>
        <c:lblOffset val="100"/>
        <c:noMultiLvlLbl val="0"/>
      </c:catAx>
      <c:valAx>
        <c:axId val="125808187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25807955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0113483395"/>
          <c:y val="0.163138042577044"/>
          <c:w val="0.783597730332101"/>
          <c:h val="0.584739527985706"/>
        </c:manualLayout>
      </c:layout>
      <c:barChart>
        <c:barDir val="col"/>
        <c:grouping val="clustered"/>
        <c:varyColors val="0"/>
        <c:ser>
          <c:idx val="0"/>
          <c:order val="0"/>
          <c:tx>
            <c:strRef>
              <c:f>Sheet1!$B$1</c:f>
              <c:strCache>
                <c:ptCount val="1"/>
                <c:pt idx="0">
                  <c:v>POS</c:v>
                </c:pt>
              </c:strCache>
            </c:strRef>
          </c:tx>
          <c:spPr>
            <a:solidFill>
              <a:srgbClr val="5B9BD5"/>
            </a:solidFill>
            <a:ln>
              <a:noFill/>
            </a:ln>
            <a:effectLst/>
          </c:spPr>
          <c:invertIfNegative val="0"/>
          <c:cat>
            <c:strRef>
              <c:f>Sheet1!$A$2</c:f>
              <c:strCache>
                <c:ptCount val="1"/>
                <c:pt idx="0">
                  <c:v>Category 1</c:v>
                </c:pt>
              </c:strCache>
            </c:strRef>
          </c:cat>
          <c:val>
            <c:numRef>
              <c:f>Sheet1!$B$2</c:f>
              <c:numCache>
                <c:formatCode>General</c:formatCode>
                <c:ptCount val="1"/>
                <c:pt idx="0">
                  <c:v>4.0</c:v>
                </c:pt>
              </c:numCache>
            </c:numRef>
          </c:val>
        </c:ser>
        <c:ser>
          <c:idx val="1"/>
          <c:order val="1"/>
          <c:tx>
            <c:strRef>
              <c:f>Sheet1!$C$1</c:f>
              <c:strCache>
                <c:ptCount val="1"/>
                <c:pt idx="0">
                  <c:v>carding</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0.0</c:v>
                </c:pt>
              </c:numCache>
            </c:numRef>
          </c:val>
        </c:ser>
        <c:ser>
          <c:idx val="2"/>
          <c:order val="2"/>
          <c:tx>
            <c:strRef>
              <c:f>Sheet1!$D$1</c:f>
              <c:strCache>
                <c:ptCount val="1"/>
                <c:pt idx="0">
                  <c:v>Device</c:v>
                </c:pt>
              </c:strCache>
            </c:strRef>
          </c:tx>
          <c:spPr>
            <a:solidFill>
              <a:srgbClr val="FFC000"/>
            </a:solidFill>
            <a:ln>
              <a:noFill/>
            </a:ln>
            <a:effectLst/>
          </c:spPr>
          <c:invertIfNegative val="0"/>
          <c:cat>
            <c:strRef>
              <c:f>Sheet1!$A$2</c:f>
              <c:strCache>
                <c:ptCount val="1"/>
                <c:pt idx="0">
                  <c:v>Category 1</c:v>
                </c:pt>
              </c:strCache>
            </c:strRef>
          </c:cat>
          <c:val>
            <c:numRef>
              <c:f>Sheet1!$D$2</c:f>
              <c:numCache>
                <c:formatCode>General</c:formatCode>
                <c:ptCount val="1"/>
                <c:pt idx="0">
                  <c:v>3.0</c:v>
                </c:pt>
              </c:numCache>
            </c:numRef>
          </c:val>
        </c:ser>
        <c:ser>
          <c:idx val="3"/>
          <c:order val="3"/>
          <c:tx>
            <c:strRef>
              <c:f>Sheet1!$E$1</c:f>
              <c:strCache>
                <c:ptCount val="1"/>
                <c:pt idx="0">
                  <c:v>Service</c:v>
                </c:pt>
              </c:strCache>
            </c:strRef>
          </c:tx>
          <c:spPr>
            <a:solidFill>
              <a:srgbClr val="ED7D31"/>
            </a:solidFill>
            <a:ln>
              <a:noFill/>
            </a:ln>
            <a:effectLst/>
          </c:spPr>
          <c:invertIfNegative val="0"/>
          <c:cat>
            <c:strRef>
              <c:f>Sheet1!$A$2</c:f>
              <c:strCache>
                <c:ptCount val="1"/>
                <c:pt idx="0">
                  <c:v>Category 1</c:v>
                </c:pt>
              </c:strCache>
            </c:strRef>
          </c:cat>
          <c:val>
            <c:numRef>
              <c:f>Sheet1!$E$2</c:f>
              <c:numCache>
                <c:formatCode>General</c:formatCode>
                <c:ptCount val="1"/>
                <c:pt idx="0">
                  <c:v>5.0</c:v>
                </c:pt>
              </c:numCache>
            </c:numRef>
          </c:val>
        </c:ser>
        <c:ser>
          <c:idx val="4"/>
          <c:order val="4"/>
          <c:tx>
            <c:strRef>
              <c:f>Sheet1!$F$1</c:f>
              <c:strCache>
                <c:ptCount val="1"/>
                <c:pt idx="0">
                  <c:v>media2</c:v>
                </c:pt>
              </c:strCache>
            </c:strRef>
          </c:tx>
          <c:spPr>
            <a:solidFill>
              <a:srgbClr val="9C5BCD"/>
            </a:solidFill>
            <a:ln>
              <a:noFill/>
            </a:ln>
            <a:effectLst/>
          </c:spPr>
          <c:invertIfNegative val="0"/>
          <c:cat>
            <c:strRef>
              <c:f>Sheet1!$A$2</c:f>
              <c:strCache>
                <c:ptCount val="1"/>
                <c:pt idx="0">
                  <c:v>Category 1</c:v>
                </c:pt>
              </c:strCache>
            </c:strRef>
          </c:cat>
          <c:val>
            <c:numRef>
              <c:f>Sheet1!$F$2</c:f>
              <c:numCache>
                <c:formatCode>General</c:formatCode>
                <c:ptCount val="1"/>
                <c:pt idx="0">
                  <c:v>2.0</c:v>
                </c:pt>
              </c:numCache>
            </c:numRef>
          </c:val>
        </c:ser>
        <c:dLbls>
          <c:showLegendKey val="0"/>
          <c:showVal val="0"/>
          <c:showCatName val="0"/>
          <c:showSerName val="0"/>
          <c:showPercent val="0"/>
          <c:showBubbleSize val="0"/>
        </c:dLbls>
        <c:gapWidth val="219"/>
        <c:overlap val="-27"/>
        <c:axId val="1258079552"/>
        <c:axId val="1258081872"/>
      </c:barChart>
      <c:catAx>
        <c:axId val="1258079552"/>
        <c:scaling>
          <c:orientation val="minMax"/>
        </c:scaling>
        <c:delete val="1"/>
        <c:axPos val="b"/>
        <c:numFmt formatCode="General" sourceLinked="1"/>
        <c:majorTickMark val="none"/>
        <c:minorTickMark val="none"/>
        <c:tickLblPos val="nextTo"/>
        <c:crossAx val="1258081872"/>
        <c:crosses val="autoZero"/>
        <c:auto val="1"/>
        <c:lblAlgn val="ctr"/>
        <c:lblOffset val="100"/>
        <c:noMultiLvlLbl val="0"/>
      </c:catAx>
      <c:valAx>
        <c:axId val="125808187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25807955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DDA454D3-05CC-46A2-AC16-660D922DC31C}" type="datetimeFigureOut">
              <a:rPr lang="en-US" smtClean="0"/>
              <a:t>10/15/2018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BB544E6E-AD14-4C3E-B17D-24A6DD02307E}" type="slidenum">
              <a:rPr lang="en-US" smtClean="0"/>
              <a:t>‹#›</a:t>
            </a:fld>
            <a:endParaRPr lang="en-US"/>
          </a:p>
        </p:txBody>
      </p:sp>
    </p:spTree>
    <p:extLst>
      <p:ext uri="{BB962C8B-B14F-4D97-AF65-F5344CB8AC3E}">
        <p14:creationId xmlns:p14="http://schemas.microsoft.com/office/powerpoint/2010/main" val="36904662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4319447-EBC3-4A66-8F33-D2CAC297D61D}" type="datetimeFigureOut">
              <a:rPr lang="en-US" smtClean="0"/>
              <a:t>10/15/2018</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D11485A-55C3-49DC-B5FE-854D3ECAABFA}" type="slidenum">
              <a:rPr lang="en-US" smtClean="0"/>
              <a:t>‹#›</a:t>
            </a:fld>
            <a:endParaRPr lang="en-US"/>
          </a:p>
        </p:txBody>
      </p:sp>
    </p:spTree>
    <p:extLst>
      <p:ext uri="{BB962C8B-B14F-4D97-AF65-F5344CB8AC3E}">
        <p14:creationId xmlns:p14="http://schemas.microsoft.com/office/powerpoint/2010/main" val="3275392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1485A-55C3-49DC-B5FE-854D3ECAABFA}" type="slidenum">
              <a:rPr lang="en-US" smtClean="0"/>
              <a:t>8</a:t>
            </a:fld>
            <a:endParaRPr lang="en-US"/>
          </a:p>
        </p:txBody>
      </p:sp>
    </p:spTree>
    <p:extLst>
      <p:ext uri="{BB962C8B-B14F-4D97-AF65-F5344CB8AC3E}">
        <p14:creationId xmlns:p14="http://schemas.microsoft.com/office/powerpoint/2010/main" val="1142783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Blei</a:t>
            </a:r>
            <a:endParaRPr lang="en-US" dirty="0"/>
          </a:p>
        </p:txBody>
      </p:sp>
      <p:sp>
        <p:nvSpPr>
          <p:cNvPr id="4" name="Slide Number Placeholder 3"/>
          <p:cNvSpPr>
            <a:spLocks noGrp="1"/>
          </p:cNvSpPr>
          <p:nvPr>
            <p:ph type="sldNum" sz="quarter" idx="10"/>
          </p:nvPr>
        </p:nvSpPr>
        <p:spPr/>
        <p:txBody>
          <a:bodyPr/>
          <a:lstStyle/>
          <a:p>
            <a:fld id="{7D11485A-55C3-49DC-B5FE-854D3ECAABFA}" type="slidenum">
              <a:rPr lang="en-US" smtClean="0"/>
              <a:t>11</a:t>
            </a:fld>
            <a:endParaRPr lang="en-US"/>
          </a:p>
        </p:txBody>
      </p:sp>
    </p:spTree>
    <p:extLst>
      <p:ext uri="{BB962C8B-B14F-4D97-AF65-F5344CB8AC3E}">
        <p14:creationId xmlns:p14="http://schemas.microsoft.com/office/powerpoint/2010/main" val="2087768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1485A-55C3-49DC-B5FE-854D3ECAABFA}" type="slidenum">
              <a:rPr lang="en-US" smtClean="0"/>
              <a:t>12</a:t>
            </a:fld>
            <a:endParaRPr lang="en-US"/>
          </a:p>
        </p:txBody>
      </p:sp>
    </p:spTree>
    <p:extLst>
      <p:ext uri="{BB962C8B-B14F-4D97-AF65-F5344CB8AC3E}">
        <p14:creationId xmlns:p14="http://schemas.microsoft.com/office/powerpoint/2010/main" val="4244894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smtClean="0">
                <a:solidFill>
                  <a:srgbClr val="222222"/>
                </a:solidFill>
                <a:latin typeface="Arial" panose="020B0604020202020204" pitchFamily="34" charset="0"/>
              </a:rPr>
              <a:t>Newman, D., Lau, J. H., </a:t>
            </a:r>
            <a:r>
              <a:rPr lang="en-US" sz="1100" dirty="0" err="1" smtClean="0">
                <a:solidFill>
                  <a:srgbClr val="222222"/>
                </a:solidFill>
                <a:latin typeface="Arial" panose="020B0604020202020204" pitchFamily="34" charset="0"/>
              </a:rPr>
              <a:t>Grieser</a:t>
            </a:r>
            <a:r>
              <a:rPr lang="en-US" sz="1100" dirty="0" smtClean="0">
                <a:solidFill>
                  <a:srgbClr val="222222"/>
                </a:solidFill>
                <a:latin typeface="Arial" panose="020B0604020202020204" pitchFamily="34" charset="0"/>
              </a:rPr>
              <a:t>, K., &amp; Baldwin, T. (2010, June). Automatic evaluation of topic coherence. In </a:t>
            </a:r>
            <a:r>
              <a:rPr lang="en-US" sz="1100" i="1" dirty="0" smtClean="0">
                <a:solidFill>
                  <a:srgbClr val="222222"/>
                </a:solidFill>
                <a:latin typeface="Arial" panose="020B0604020202020204" pitchFamily="34" charset="0"/>
              </a:rPr>
              <a:t>Human Language Technologies: The 2010 Annual Conference of the North American Chapter of the Association for Computational Linguistics</a:t>
            </a:r>
            <a:r>
              <a:rPr lang="en-US" sz="1100" dirty="0" smtClean="0">
                <a:solidFill>
                  <a:srgbClr val="222222"/>
                </a:solidFill>
                <a:latin typeface="Arial" panose="020B0604020202020204" pitchFamily="34" charset="0"/>
              </a:rPr>
              <a:t> (pp. 100-108). Association for Computational Linguistics.</a:t>
            </a:r>
          </a:p>
          <a:p>
            <a:r>
              <a:rPr lang="en-US" sz="1100" dirty="0" err="1" smtClean="0"/>
              <a:t>Mimno</a:t>
            </a:r>
            <a:r>
              <a:rPr lang="en-US" sz="1100" dirty="0" smtClean="0"/>
              <a:t>, D., Wallach, H. M., Talley, E., </a:t>
            </a:r>
            <a:r>
              <a:rPr lang="en-US" sz="1100" dirty="0" err="1" smtClean="0"/>
              <a:t>Leenders</a:t>
            </a:r>
            <a:r>
              <a:rPr lang="en-US" sz="1100" dirty="0" smtClean="0"/>
              <a:t>, M., &amp; McCallum, A. (2011, July). Optimizing semantic coherence in topic models. In </a:t>
            </a:r>
            <a:r>
              <a:rPr lang="en-US" sz="1100" i="1" dirty="0" smtClean="0"/>
              <a:t>Proceedings of the conference on empirical methods in natural language processing</a:t>
            </a:r>
            <a:r>
              <a:rPr lang="en-US" sz="1100" dirty="0" smtClean="0"/>
              <a:t> (pp. 262-272). Association for Computational Linguistics.</a:t>
            </a:r>
          </a:p>
          <a:p>
            <a:endParaRPr lang="en-US" sz="1100" dirty="0"/>
          </a:p>
        </p:txBody>
      </p:sp>
      <p:sp>
        <p:nvSpPr>
          <p:cNvPr id="4" name="Slide Number Placeholder 3"/>
          <p:cNvSpPr>
            <a:spLocks noGrp="1"/>
          </p:cNvSpPr>
          <p:nvPr>
            <p:ph type="sldNum" sz="quarter" idx="10"/>
          </p:nvPr>
        </p:nvSpPr>
        <p:spPr/>
        <p:txBody>
          <a:bodyPr/>
          <a:lstStyle/>
          <a:p>
            <a:fld id="{7D11485A-55C3-49DC-B5FE-854D3ECAABFA}" type="slidenum">
              <a:rPr lang="en-US" smtClean="0"/>
              <a:t>19</a:t>
            </a:fld>
            <a:endParaRPr lang="en-US"/>
          </a:p>
        </p:txBody>
      </p:sp>
    </p:spTree>
    <p:extLst>
      <p:ext uri="{BB962C8B-B14F-4D97-AF65-F5344CB8AC3E}">
        <p14:creationId xmlns:p14="http://schemas.microsoft.com/office/powerpoint/2010/main" val="1231113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hide</a:t>
            </a:r>
            <a:endParaRPr lang="en-US" dirty="0"/>
          </a:p>
        </p:txBody>
      </p:sp>
      <p:sp>
        <p:nvSpPr>
          <p:cNvPr id="4" name="Slide Number Placeholder 3"/>
          <p:cNvSpPr>
            <a:spLocks noGrp="1"/>
          </p:cNvSpPr>
          <p:nvPr>
            <p:ph type="sldNum" sz="quarter" idx="10"/>
          </p:nvPr>
        </p:nvSpPr>
        <p:spPr/>
        <p:txBody>
          <a:bodyPr/>
          <a:lstStyle/>
          <a:p>
            <a:fld id="{7A7BD082-7F1C-4462-8130-FB749020EB3D}" type="slidenum">
              <a:rPr lang="en-US" smtClean="0"/>
              <a:t>32</a:t>
            </a:fld>
            <a:endParaRPr lang="en-US"/>
          </a:p>
        </p:txBody>
      </p:sp>
    </p:spTree>
    <p:extLst>
      <p:ext uri="{BB962C8B-B14F-4D97-AF65-F5344CB8AC3E}">
        <p14:creationId xmlns:p14="http://schemas.microsoft.com/office/powerpoint/2010/main" val="3720589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Existing STMs:</a:t>
            </a:r>
          </a:p>
          <a:p>
            <a:pPr lvl="1"/>
            <a:r>
              <a:rPr lang="en-US" dirty="0" smtClean="0"/>
              <a:t>Supervised LDA, </a:t>
            </a:r>
            <a:r>
              <a:rPr lang="en-US" dirty="0" err="1" smtClean="0"/>
              <a:t>Dirichlet</a:t>
            </a:r>
            <a:r>
              <a:rPr lang="en-US" dirty="0" smtClean="0"/>
              <a:t> Multinomial Regression, Discriminative LDA, Dependency-LDA, Inverse Regression Topic Model (IRTM)…</a:t>
            </a:r>
          </a:p>
          <a:p>
            <a:endParaRPr lang="en-US" dirty="0"/>
          </a:p>
        </p:txBody>
      </p:sp>
      <p:sp>
        <p:nvSpPr>
          <p:cNvPr id="4" name="Slide Number Placeholder 3"/>
          <p:cNvSpPr>
            <a:spLocks noGrp="1"/>
          </p:cNvSpPr>
          <p:nvPr>
            <p:ph type="sldNum" sz="quarter" idx="10"/>
          </p:nvPr>
        </p:nvSpPr>
        <p:spPr/>
        <p:txBody>
          <a:bodyPr/>
          <a:lstStyle/>
          <a:p>
            <a:fld id="{7A7BD082-7F1C-4462-8130-FB749020EB3D}" type="slidenum">
              <a:rPr lang="en-US" smtClean="0"/>
              <a:t>36</a:t>
            </a:fld>
            <a:endParaRPr lang="en-US"/>
          </a:p>
        </p:txBody>
      </p:sp>
    </p:spTree>
    <p:extLst>
      <p:ext uri="{BB962C8B-B14F-4D97-AF65-F5344CB8AC3E}">
        <p14:creationId xmlns:p14="http://schemas.microsoft.com/office/powerpoint/2010/main" val="2243769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 parametric flexibility</a:t>
            </a:r>
            <a:r>
              <a:rPr lang="en-US" baseline="0" dirty="0" smtClean="0"/>
              <a:t> to determine the number of topics</a:t>
            </a:r>
          </a:p>
          <a:p>
            <a:r>
              <a:rPr lang="en-US" baseline="0" dirty="0" smtClean="0"/>
              <a:t>potential number of topics is unlimited</a:t>
            </a:r>
            <a:endParaRPr lang="en-US" dirty="0"/>
          </a:p>
        </p:txBody>
      </p:sp>
      <p:sp>
        <p:nvSpPr>
          <p:cNvPr id="4" name="Slide Number Placeholder 3"/>
          <p:cNvSpPr>
            <a:spLocks noGrp="1"/>
          </p:cNvSpPr>
          <p:nvPr>
            <p:ph type="sldNum" sz="quarter" idx="10"/>
          </p:nvPr>
        </p:nvSpPr>
        <p:spPr/>
        <p:txBody>
          <a:bodyPr/>
          <a:lstStyle/>
          <a:p>
            <a:fld id="{7A7BD082-7F1C-4462-8130-FB749020EB3D}" type="slidenum">
              <a:rPr lang="en-US" smtClean="0"/>
              <a:t>38</a:t>
            </a:fld>
            <a:endParaRPr lang="en-US"/>
          </a:p>
        </p:txBody>
      </p:sp>
    </p:spTree>
    <p:extLst>
      <p:ext uri="{BB962C8B-B14F-4D97-AF65-F5344CB8AC3E}">
        <p14:creationId xmlns:p14="http://schemas.microsoft.com/office/powerpoint/2010/main" val="3530797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1485A-55C3-49DC-B5FE-854D3ECAABFA}" type="slidenum">
              <a:rPr lang="en-US" smtClean="0"/>
              <a:t>50</a:t>
            </a:fld>
            <a:endParaRPr lang="en-US"/>
          </a:p>
        </p:txBody>
      </p:sp>
    </p:spTree>
    <p:extLst>
      <p:ext uri="{BB962C8B-B14F-4D97-AF65-F5344CB8AC3E}">
        <p14:creationId xmlns:p14="http://schemas.microsoft.com/office/powerpoint/2010/main" val="550022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1485A-55C3-49DC-B5FE-854D3ECAABFA}" type="slidenum">
              <a:rPr lang="en-US" smtClean="0"/>
              <a:t>51</a:t>
            </a:fld>
            <a:endParaRPr lang="en-US"/>
          </a:p>
        </p:txBody>
      </p:sp>
    </p:spTree>
    <p:extLst>
      <p:ext uri="{BB962C8B-B14F-4D97-AF65-F5344CB8AC3E}">
        <p14:creationId xmlns:p14="http://schemas.microsoft.com/office/powerpoint/2010/main" val="3560819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0CB883-6CF3-6B47-9136-1F2B5A71E61B}" type="datetime1">
              <a:rPr lang="en-US" smtClean="0"/>
              <a:t>10/15/2018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869011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5A2047-B900-0F42-9991-E789F086733E}" type="datetime1">
              <a:rPr lang="en-US" smtClean="0"/>
              <a:t>10/15/2018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1537300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0D732C-EEEC-8946-AB62-3A993B56B718}" type="datetime1">
              <a:rPr lang="en-US" smtClean="0"/>
              <a:t>10/15/2018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1963775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B6F223-E2E1-0049-A0FA-C5DF0316AB93}" type="datetime1">
              <a:rPr lang="en-US" smtClean="0"/>
              <a:t>10/15/2018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789211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AC7D78-C6FF-1745-BC91-A213957AD916}" type="datetime1">
              <a:rPr lang="en-US" smtClean="0"/>
              <a:t>10/15/2018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778218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F5A21A-56F7-F34C-8753-690D093A7A56}" type="datetime1">
              <a:rPr lang="en-US" smtClean="0"/>
              <a:t>10/15/2018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2936767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B4616E-1604-6B4D-B71E-85048BE5F275}" type="datetime1">
              <a:rPr lang="en-US" smtClean="0"/>
              <a:t>10/15/2018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6609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CB94ADC-7824-8749-8050-C937677E7ED1}" type="datetime1">
              <a:rPr lang="en-US" smtClean="0"/>
              <a:t>10/15/2018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54280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14DF67-57EB-7E4F-90DC-B23CD63845DC}" type="datetime1">
              <a:rPr lang="en-US" smtClean="0"/>
              <a:t>10/15/2018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2357981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CD2E6B-612B-1741-B673-3741B351EFF5}" type="datetime1">
              <a:rPr lang="en-US" smtClean="0"/>
              <a:t>10/15/2018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1609575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28276A-0AB7-CB41-A245-3ACBD1908C8C}" type="datetime1">
              <a:rPr lang="en-US" smtClean="0"/>
              <a:t>10/15/2018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319093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3DDBBEE-A612-F642-A701-28656C135E5B}" type="datetime1">
              <a:rPr lang="en-US" smtClean="0"/>
              <a:t>10/15/2018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832416B-85F6-4742-84EF-E92A7D9DDF5E}" type="slidenum">
              <a:rPr lang="en-US" smtClean="0"/>
              <a:t>‹#›</a:t>
            </a:fld>
            <a:endParaRPr lang="en-US"/>
          </a:p>
        </p:txBody>
      </p:sp>
    </p:spTree>
    <p:extLst>
      <p:ext uri="{BB962C8B-B14F-4D97-AF65-F5344CB8AC3E}">
        <p14:creationId xmlns:p14="http://schemas.microsoft.com/office/powerpoint/2010/main" val="2890352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w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0.png"/><Relationship Id="rId9"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00.png"/><Relationship Id="rId7" Type="http://schemas.openxmlformats.org/officeDocument/2006/relationships/image" Target="../media/image15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0.png"/><Relationship Id="rId11" Type="http://schemas.openxmlformats.org/officeDocument/2006/relationships/image" Target="../media/image192.png"/><Relationship Id="rId5" Type="http://schemas.openxmlformats.org/officeDocument/2006/relationships/chart" Target="../charts/chart1.xml"/><Relationship Id="rId10" Type="http://schemas.openxmlformats.org/officeDocument/2006/relationships/image" Target="../media/image180.png"/><Relationship Id="rId4" Type="http://schemas.openxmlformats.org/officeDocument/2006/relationships/image" Target="../media/image130.png"/><Relationship Id="rId9" Type="http://schemas.openxmlformats.org/officeDocument/2006/relationships/image" Target="../media/image170.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360.png"/><Relationship Id="rId3" Type="http://schemas.openxmlformats.org/officeDocument/2006/relationships/image" Target="../media/image120.png"/><Relationship Id="rId7" Type="http://schemas.openxmlformats.org/officeDocument/2006/relationships/image" Target="../media/image210.png"/><Relationship Id="rId12" Type="http://schemas.openxmlformats.org/officeDocument/2006/relationships/image" Target="../media/image350.png"/><Relationship Id="rId2" Type="http://schemas.openxmlformats.org/officeDocument/2006/relationships/notesSlide" Target="../notesSlides/notesSlide7.xml"/><Relationship Id="rId16"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2000.png"/><Relationship Id="rId11" Type="http://schemas.openxmlformats.org/officeDocument/2006/relationships/image" Target="../media/image250.png"/><Relationship Id="rId5" Type="http://schemas.openxmlformats.org/officeDocument/2006/relationships/chart" Target="../charts/chart3.xml"/><Relationship Id="rId15" Type="http://schemas.openxmlformats.org/officeDocument/2006/relationships/image" Target="../media/image46.png"/><Relationship Id="rId10" Type="http://schemas.openxmlformats.org/officeDocument/2006/relationships/image" Target="../media/image241.png"/><Relationship Id="rId4" Type="http://schemas.openxmlformats.org/officeDocument/2006/relationships/chart" Target="../charts/chart2.xml"/><Relationship Id="rId9" Type="http://schemas.openxmlformats.org/officeDocument/2006/relationships/image" Target="../media/image230.png"/><Relationship Id="rId14" Type="http://schemas.openxmlformats.org/officeDocument/2006/relationships/image" Target="../media/image370.png"/></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www.cs.princeton.edu/~blei/ctm-c/index.html" TargetMode="External"/><Relationship Id="rId3" Type="http://schemas.openxmlformats.org/officeDocument/2006/relationships/hyperlink" Target="http://www.cs.cmu.edu/~chongw/slda/" TargetMode="External"/><Relationship Id="rId7" Type="http://schemas.openxmlformats.org/officeDocument/2006/relationships/hyperlink" Target="http://code.google.com/p/princeton-statistical-learning/downloads/detail?name=dtm_release-0.8.tgz" TargetMode="External"/><Relationship Id="rId2" Type="http://schemas.openxmlformats.org/officeDocument/2006/relationships/hyperlink" Target="http://www.cs.princeton.edu/~blei/lda-c/index.html" TargetMode="External"/><Relationship Id="rId1" Type="http://schemas.openxmlformats.org/officeDocument/2006/relationships/slideLayout" Target="../slideLayouts/slideLayout2.xml"/><Relationship Id="rId6" Type="http://schemas.openxmlformats.org/officeDocument/2006/relationships/hyperlink" Target="http://code.google.com/p/tmve/" TargetMode="External"/><Relationship Id="rId5" Type="http://schemas.openxmlformats.org/officeDocument/2006/relationships/hyperlink" Target="https://radimrehurek.com/gensim/" TargetMode="External"/><Relationship Id="rId10" Type="http://schemas.openxmlformats.org/officeDocument/2006/relationships/hyperlink" Target="http://nlp.stanford.edu/downloads/tmt/tmt-0.4/" TargetMode="External"/><Relationship Id="rId4" Type="http://schemas.openxmlformats.org/officeDocument/2006/relationships/hyperlink" Target="http://cran.r-project.org/web/packages/lda/" TargetMode="External"/><Relationship Id="rId9" Type="http://schemas.openxmlformats.org/officeDocument/2006/relationships/hyperlink" Target="http://mallet.cs.umass.edu/" TargetMode="External"/></Relationships>
</file>

<file path=ppt/slides/_rels/slide48.xml.rels><?xml version="1.0" encoding="UTF-8" standalone="yes"?>
<Relationships xmlns="http://schemas.openxmlformats.org/package/2006/relationships"><Relationship Id="rId2" Type="http://schemas.openxmlformats.org/officeDocument/2006/relationships/hyperlink" Target="http://www.socsci.uci.edu/~mdlee/lee_pincombe_welsh_document.PDF"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An Overview of Topic Modeling</a:t>
            </a:r>
          </a:p>
        </p:txBody>
      </p:sp>
      <p:sp>
        <p:nvSpPr>
          <p:cNvPr id="3" name="Subtitle 2"/>
          <p:cNvSpPr>
            <a:spLocks noGrp="1"/>
          </p:cNvSpPr>
          <p:nvPr>
            <p:ph type="subTitle" idx="1"/>
          </p:nvPr>
        </p:nvSpPr>
        <p:spPr/>
        <p:txBody>
          <a:bodyPr/>
          <a:lstStyle/>
          <a:p>
            <a:r>
              <a:rPr lang="en-US" dirty="0" smtClean="0"/>
              <a:t>Weifeng Li</a:t>
            </a:r>
            <a:r>
              <a:rPr lang="en-US" baseline="30000" dirty="0" smtClean="0"/>
              <a:t>1,2</a:t>
            </a:r>
            <a:r>
              <a:rPr lang="en-US" dirty="0" smtClean="0"/>
              <a:t> and Hsinchun Chen</a:t>
            </a:r>
            <a:r>
              <a:rPr lang="en-US" baseline="30000" dirty="0" smtClean="0"/>
              <a:t>1</a:t>
            </a:r>
          </a:p>
          <a:p>
            <a:endParaRPr lang="en-US" dirty="0" smtClean="0"/>
          </a:p>
          <a:p>
            <a:r>
              <a:rPr lang="en-US" baseline="30000" dirty="0" smtClean="0"/>
              <a:t>1 </a:t>
            </a:r>
            <a:r>
              <a:rPr lang="en-US" dirty="0" smtClean="0"/>
              <a:t>Artificial Intelligence Laboratory, The University of Arizona</a:t>
            </a:r>
          </a:p>
          <a:p>
            <a:r>
              <a:rPr lang="en-US" baseline="30000" dirty="0" smtClean="0"/>
              <a:t>2 </a:t>
            </a:r>
            <a:r>
              <a:rPr lang="en-US" dirty="0" smtClean="0"/>
              <a:t>University of Georgia</a:t>
            </a:r>
          </a:p>
        </p:txBody>
      </p:sp>
    </p:spTree>
    <p:extLst>
      <p:ext uri="{BB962C8B-B14F-4D97-AF65-F5344CB8AC3E}">
        <p14:creationId xmlns:p14="http://schemas.microsoft.com/office/powerpoint/2010/main" val="2611237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lumMod val="75000"/>
                  </a:schemeClr>
                </a:solidFill>
              </a:rPr>
              <a:t>Introduction and Motivation</a:t>
            </a:r>
          </a:p>
          <a:p>
            <a:r>
              <a:rPr lang="en-US" b="1" dirty="0" smtClean="0"/>
              <a:t>Latent </a:t>
            </a:r>
            <a:r>
              <a:rPr lang="en-US" b="1" dirty="0" err="1" smtClean="0"/>
              <a:t>Dirichlet</a:t>
            </a:r>
            <a:r>
              <a:rPr lang="en-US" b="1" dirty="0" smtClean="0"/>
              <a:t> Allocation</a:t>
            </a:r>
          </a:p>
          <a:p>
            <a:pPr lvl="1"/>
            <a:r>
              <a:rPr lang="en-US" b="1" dirty="0"/>
              <a:t>Probabilistic Modeling Overview</a:t>
            </a:r>
          </a:p>
          <a:p>
            <a:pPr lvl="1"/>
            <a:r>
              <a:rPr lang="en-US" b="1" dirty="0"/>
              <a:t>LDA Assumptions</a:t>
            </a:r>
          </a:p>
          <a:p>
            <a:pPr lvl="1"/>
            <a:r>
              <a:rPr lang="en-US" b="1" dirty="0" smtClean="0"/>
              <a:t>Inference</a:t>
            </a:r>
          </a:p>
          <a:p>
            <a:pPr lvl="1"/>
            <a:r>
              <a:rPr lang="en-US" b="1" dirty="0" smtClean="0"/>
              <a:t>Evaluation</a:t>
            </a:r>
          </a:p>
          <a:p>
            <a:pPr lvl="1"/>
            <a:r>
              <a:rPr lang="en-US" b="1" dirty="0" smtClean="0"/>
              <a:t>Research Example: LDA Application in Profiling </a:t>
            </a:r>
            <a:r>
              <a:rPr lang="en-US" b="1" dirty="0"/>
              <a:t>Underground Economy Sellers</a:t>
            </a:r>
          </a:p>
          <a:p>
            <a:r>
              <a:rPr lang="en-US" dirty="0" smtClean="0">
                <a:solidFill>
                  <a:schemeClr val="bg1">
                    <a:lumMod val="75000"/>
                  </a:schemeClr>
                </a:solidFill>
              </a:rPr>
              <a:t>LDA Variants</a:t>
            </a:r>
          </a:p>
          <a:p>
            <a:pPr lvl="1"/>
            <a:r>
              <a:rPr lang="en-US" dirty="0" smtClean="0">
                <a:solidFill>
                  <a:schemeClr val="bg1">
                    <a:lumMod val="75000"/>
                  </a:schemeClr>
                </a:solidFill>
              </a:rPr>
              <a:t>Relaxing </a:t>
            </a:r>
            <a:r>
              <a:rPr lang="en-US" dirty="0">
                <a:solidFill>
                  <a:schemeClr val="bg1">
                    <a:lumMod val="75000"/>
                  </a:schemeClr>
                </a:solidFill>
              </a:rPr>
              <a:t>the Assumptions of </a:t>
            </a:r>
            <a:r>
              <a:rPr lang="en-US" dirty="0" smtClean="0">
                <a:solidFill>
                  <a:schemeClr val="bg1">
                    <a:lumMod val="75000"/>
                  </a:schemeClr>
                </a:solidFill>
              </a:rPr>
              <a:t>LDA</a:t>
            </a:r>
          </a:p>
          <a:p>
            <a:pPr lvl="1"/>
            <a:r>
              <a:rPr lang="en-US" dirty="0" smtClean="0">
                <a:solidFill>
                  <a:schemeClr val="bg1">
                    <a:lumMod val="75000"/>
                  </a:schemeClr>
                </a:solidFill>
              </a:rPr>
              <a:t>Incorporating Metadata</a:t>
            </a:r>
          </a:p>
          <a:p>
            <a:pPr lvl="1"/>
            <a:r>
              <a:rPr lang="en-US" dirty="0">
                <a:solidFill>
                  <a:schemeClr val="bg1">
                    <a:lumMod val="75000"/>
                  </a:schemeClr>
                </a:solidFill>
              </a:rPr>
              <a:t>Coupling with Deep Learning</a:t>
            </a:r>
          </a:p>
          <a:p>
            <a:pPr lvl="1"/>
            <a:r>
              <a:rPr lang="en-US" dirty="0" smtClean="0">
                <a:solidFill>
                  <a:schemeClr val="bg1">
                    <a:lumMod val="75000"/>
                  </a:schemeClr>
                </a:solidFill>
              </a:rPr>
              <a:t>Generalizing </a:t>
            </a:r>
            <a:r>
              <a:rPr lang="en-US" dirty="0">
                <a:solidFill>
                  <a:schemeClr val="bg1">
                    <a:lumMod val="75000"/>
                  </a:schemeClr>
                </a:solidFill>
              </a:rPr>
              <a:t>to Other Kinds of </a:t>
            </a:r>
            <a:r>
              <a:rPr lang="en-US" dirty="0" smtClean="0">
                <a:solidFill>
                  <a:schemeClr val="bg1">
                    <a:lumMod val="75000"/>
                  </a:schemeClr>
                </a:solidFill>
              </a:rPr>
              <a:t>Data</a:t>
            </a:r>
          </a:p>
          <a:p>
            <a:r>
              <a:rPr lang="en-US" dirty="0" smtClean="0">
                <a:solidFill>
                  <a:schemeClr val="bg1">
                    <a:lumMod val="75000"/>
                  </a:schemeClr>
                </a:solidFill>
              </a:rPr>
              <a:t>Future Directions</a:t>
            </a:r>
          </a:p>
          <a:p>
            <a:r>
              <a:rPr lang="en-US" dirty="0" smtClean="0">
                <a:solidFill>
                  <a:schemeClr val="bg1">
                    <a:lumMod val="75000"/>
                  </a:schemeClr>
                </a:solidFill>
              </a:rPr>
              <a:t>Tools &amp; Implementation Details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10</a:t>
            </a:fld>
            <a:endParaRPr lang="en-US"/>
          </a:p>
        </p:txBody>
      </p:sp>
    </p:spTree>
    <p:extLst>
      <p:ext uri="{BB962C8B-B14F-4D97-AF65-F5344CB8AC3E}">
        <p14:creationId xmlns:p14="http://schemas.microsoft.com/office/powerpoint/2010/main" val="7021239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3222"/>
            <a:ext cx="7886700" cy="878072"/>
          </a:xfrm>
        </p:spPr>
        <p:txBody>
          <a:bodyPr/>
          <a:lstStyle/>
          <a:p>
            <a:r>
              <a:rPr lang="en-US" dirty="0" smtClean="0"/>
              <a:t>Probabilistic Modeling Overview</a:t>
            </a:r>
            <a:endParaRPr lang="en-US" dirty="0"/>
          </a:p>
        </p:txBody>
      </p:sp>
      <p:sp>
        <p:nvSpPr>
          <p:cNvPr id="3" name="Content Placeholder 2"/>
          <p:cNvSpPr>
            <a:spLocks noGrp="1"/>
          </p:cNvSpPr>
          <p:nvPr>
            <p:ph idx="1"/>
          </p:nvPr>
        </p:nvSpPr>
        <p:spPr>
          <a:xfrm>
            <a:off x="628650" y="848914"/>
            <a:ext cx="7886700" cy="1861923"/>
          </a:xfrm>
        </p:spPr>
        <p:txBody>
          <a:bodyPr>
            <a:normAutofit fontScale="92500" lnSpcReduction="20000"/>
          </a:bodyPr>
          <a:lstStyle/>
          <a:p>
            <a:r>
              <a:rPr lang="en-US" i="1" dirty="0" smtClean="0"/>
              <a:t>Modeling</a:t>
            </a:r>
            <a:r>
              <a:rPr lang="en-US" dirty="0" smtClean="0"/>
              <a:t>: treat the data as arising from a </a:t>
            </a:r>
            <a:r>
              <a:rPr lang="en-US" i="1" dirty="0" smtClean="0"/>
              <a:t>generative process </a:t>
            </a:r>
            <a:r>
              <a:rPr lang="en-US" dirty="0" smtClean="0"/>
              <a:t>that includes hidden variables. This defines a joint distribution over both the observed and the hidden variables.</a:t>
            </a:r>
          </a:p>
          <a:p>
            <a:r>
              <a:rPr lang="en-US" i="1" dirty="0" smtClean="0"/>
              <a:t>Inference</a:t>
            </a:r>
            <a:r>
              <a:rPr lang="en-US" dirty="0" smtClean="0"/>
              <a:t>: infer the conditional distribution (</a:t>
            </a:r>
            <a:r>
              <a:rPr lang="en-US" i="1" dirty="0" smtClean="0"/>
              <a:t>posterior</a:t>
            </a:r>
            <a:r>
              <a:rPr lang="en-US" dirty="0" smtClean="0"/>
              <a:t>) of the hidden variables given the observed variables.</a:t>
            </a:r>
          </a:p>
          <a:p>
            <a:r>
              <a:rPr lang="en-US" i="1" dirty="0" smtClean="0"/>
              <a:t>Analysis</a:t>
            </a:r>
            <a:r>
              <a:rPr lang="en-US" dirty="0" smtClean="0"/>
              <a:t>: check the fit of the model; make prediction based on new data; explore the properties of the hidden variables.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3026379"/>
            <a:ext cx="7886700" cy="3831622"/>
          </a:xfrm>
          <a:prstGeom prst="rect">
            <a:avLst/>
          </a:prstGeom>
        </p:spPr>
      </p:pic>
      <p:sp>
        <p:nvSpPr>
          <p:cNvPr id="5" name="TextBox 4"/>
          <p:cNvSpPr txBox="1"/>
          <p:nvPr/>
        </p:nvSpPr>
        <p:spPr>
          <a:xfrm>
            <a:off x="1103977" y="2710837"/>
            <a:ext cx="1077539" cy="369332"/>
          </a:xfrm>
          <a:prstGeom prst="rect">
            <a:avLst/>
          </a:prstGeom>
          <a:solidFill>
            <a:schemeClr val="bg1">
              <a:lumMod val="65000"/>
            </a:schemeClr>
          </a:solidFill>
        </p:spPr>
        <p:txBody>
          <a:bodyPr wrap="none" rtlCol="0">
            <a:spAutoFit/>
          </a:bodyPr>
          <a:lstStyle/>
          <a:p>
            <a:r>
              <a:rPr lang="en-US" dirty="0" smtClean="0"/>
              <a:t>Modeling</a:t>
            </a:r>
            <a:endParaRPr lang="en-US" dirty="0"/>
          </a:p>
        </p:txBody>
      </p:sp>
      <p:sp>
        <p:nvSpPr>
          <p:cNvPr id="6" name="TextBox 5"/>
          <p:cNvSpPr txBox="1"/>
          <p:nvPr/>
        </p:nvSpPr>
        <p:spPr>
          <a:xfrm>
            <a:off x="3861658" y="2710837"/>
            <a:ext cx="1071062" cy="369332"/>
          </a:xfrm>
          <a:prstGeom prst="rect">
            <a:avLst/>
          </a:prstGeom>
          <a:solidFill>
            <a:schemeClr val="bg1">
              <a:lumMod val="65000"/>
            </a:schemeClr>
          </a:solidFill>
        </p:spPr>
        <p:txBody>
          <a:bodyPr wrap="none" rtlCol="0">
            <a:spAutoFit/>
          </a:bodyPr>
          <a:lstStyle/>
          <a:p>
            <a:r>
              <a:rPr lang="en-US" smtClean="0"/>
              <a:t>Inference</a:t>
            </a:r>
            <a:endParaRPr lang="en-US"/>
          </a:p>
        </p:txBody>
      </p:sp>
      <p:sp>
        <p:nvSpPr>
          <p:cNvPr id="7" name="TextBox 6"/>
          <p:cNvSpPr txBox="1"/>
          <p:nvPr/>
        </p:nvSpPr>
        <p:spPr>
          <a:xfrm>
            <a:off x="6624918" y="2710837"/>
            <a:ext cx="937629" cy="369332"/>
          </a:xfrm>
          <a:prstGeom prst="rect">
            <a:avLst/>
          </a:prstGeom>
          <a:solidFill>
            <a:schemeClr val="bg1">
              <a:lumMod val="65000"/>
            </a:schemeClr>
          </a:solidFill>
        </p:spPr>
        <p:txBody>
          <a:bodyPr wrap="none" rtlCol="0">
            <a:spAutoFit/>
          </a:bodyPr>
          <a:lstStyle/>
          <a:p>
            <a:r>
              <a:rPr lang="en-US" dirty="0" smtClean="0"/>
              <a:t>Analysis</a:t>
            </a:r>
            <a:endParaRPr lang="en-US" dirty="0"/>
          </a:p>
        </p:txBody>
      </p:sp>
      <p:cxnSp>
        <p:nvCxnSpPr>
          <p:cNvPr id="9" name="Straight Connector 8"/>
          <p:cNvCxnSpPr/>
          <p:nvPr/>
        </p:nvCxnSpPr>
        <p:spPr>
          <a:xfrm>
            <a:off x="3101789" y="2803218"/>
            <a:ext cx="0" cy="405478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692589" y="2803218"/>
            <a:ext cx="0" cy="405478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2832416B-85F6-4742-84EF-E92A7D9DDF5E}" type="slidenum">
              <a:rPr lang="en-US" smtClean="0"/>
              <a:t>11</a:t>
            </a:fld>
            <a:endParaRPr lang="en-US"/>
          </a:p>
        </p:txBody>
      </p:sp>
    </p:spTree>
    <p:extLst>
      <p:ext uri="{BB962C8B-B14F-4D97-AF65-F5344CB8AC3E}">
        <p14:creationId xmlns:p14="http://schemas.microsoft.com/office/powerpoint/2010/main" val="14424054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p:cNvSpPr txBox="1"/>
              <p:nvPr/>
            </p:nvSpPr>
            <p:spPr>
              <a:xfrm>
                <a:off x="326206" y="3837994"/>
                <a:ext cx="4526621" cy="2376035"/>
              </a:xfrm>
              <a:prstGeom prst="rect">
                <a:avLst/>
              </a:prstGeom>
              <a:noFill/>
            </p:spPr>
            <p:txBody>
              <a:bodyPr wrap="square" rtlCol="0">
                <a:spAutoFit/>
              </a:bodyPr>
              <a:lstStyle/>
              <a:p>
                <a:r>
                  <a:rPr lang="en-US" dirty="0" smtClean="0"/>
                  <a:t>For each topic </a:t>
                </a:r>
                <a14:m>
                  <m:oMath xmlns:m="http://schemas.openxmlformats.org/officeDocument/2006/math">
                    <m:r>
                      <a:rPr lang="en-US" i="1" dirty="0" smtClean="0">
                        <a:latin typeface="Cambria Math" panose="02040503050406030204" pitchFamily="18" charset="0"/>
                      </a:rPr>
                      <m:t>𝑘</m:t>
                    </m:r>
                  </m:oMath>
                </a14:m>
                <a:r>
                  <a:rPr lang="en-US" dirty="0" smtClean="0"/>
                  <a:t>,</a:t>
                </a:r>
                <a:br>
                  <a:rPr lang="en-US" dirty="0" smtClean="0"/>
                </a:br>
                <a:r>
                  <a:rPr lang="en-US" dirty="0" smtClean="0"/>
                  <a:t>draw a multinomial over words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𝐷𝑖𝑟</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𝜂</m:t>
                        </m:r>
                      </m:e>
                    </m:d>
                  </m:oMath>
                </a14:m>
                <a:endParaRPr lang="en-US" dirty="0" smtClean="0"/>
              </a:p>
              <a:p>
                <a:r>
                  <a:rPr lang="en-US" dirty="0" smtClean="0"/>
                  <a:t>For each document </a:t>
                </a:r>
                <a14:m>
                  <m:oMath xmlns:m="http://schemas.openxmlformats.org/officeDocument/2006/math">
                    <m:r>
                      <a:rPr lang="en-US" i="1" dirty="0" smtClean="0">
                        <a:latin typeface="Cambria Math" panose="02040503050406030204" pitchFamily="18" charset="0"/>
                      </a:rPr>
                      <m:t>𝑑</m:t>
                    </m:r>
                  </m:oMath>
                </a14:m>
                <a:r>
                  <a:rPr lang="en-US" dirty="0" smtClean="0"/>
                  <a:t>,</a:t>
                </a:r>
              </a:p>
              <a:p>
                <a:pPr marL="285750" indent="-285750">
                  <a:buFont typeface="Arial" panose="020B0604020202020204" pitchFamily="34" charset="0"/>
                  <a:buChar char="•"/>
                </a:pPr>
                <a:r>
                  <a:rPr lang="en-US" dirty="0" smtClean="0"/>
                  <a:t>Draw a document topic proportion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ea typeface="Cambria Math" panose="02040503050406030204" pitchFamily="18" charset="0"/>
                          </a:rPr>
                          <m:t>𝑑</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𝐷𝑖𝑟</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e>
                    </m:d>
                  </m:oMath>
                </a14:m>
                <a:endParaRPr lang="en-US" dirty="0" smtClean="0"/>
              </a:p>
              <a:p>
                <a:pPr marL="285750" indent="-285750">
                  <a:buFont typeface="Arial" panose="020B0604020202020204" pitchFamily="34" charset="0"/>
                  <a:buChar char="•"/>
                </a:pPr>
                <a:r>
                  <a:rPr lang="en-US" dirty="0" smtClean="0"/>
                  <a:t>For each word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sub>
                    </m:sSub>
                  </m:oMath>
                </a14:m>
                <a:r>
                  <a:rPr lang="en-US" dirty="0" smtClean="0"/>
                  <a:t>:</a:t>
                </a:r>
              </a:p>
              <a:p>
                <a:pPr marL="742950" lvl="1" indent="-285750">
                  <a:buFont typeface="Arial" panose="020B0604020202020204" pitchFamily="34" charset="0"/>
                  <a:buChar char="•"/>
                </a:pPr>
                <a:r>
                  <a:rPr lang="en-US" dirty="0" smtClean="0"/>
                  <a:t>Draw a topic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𝑀𝑢𝑙𝑡𝑖</m:t>
                    </m:r>
                    <m:d>
                      <m:dPr>
                        <m:ctrlPr>
                          <a:rPr lang="en-US" b="0" i="1" smtClean="0">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ea typeface="Cambria Math" panose="02040503050406030204" pitchFamily="18" charset="0"/>
                              </a:rPr>
                              <m:t>𝑑</m:t>
                            </m:r>
                          </m:sub>
                        </m:sSub>
                      </m:e>
                    </m:d>
                  </m:oMath>
                </a14:m>
                <a:endParaRPr lang="en-US" dirty="0" smtClean="0"/>
              </a:p>
              <a:p>
                <a:pPr marL="742950" lvl="1" indent="-285750">
                  <a:buFont typeface="Arial" panose="020B0604020202020204" pitchFamily="34" charset="0"/>
                  <a:buChar char="•"/>
                </a:pPr>
                <a:r>
                  <a:rPr lang="en-US" dirty="0" smtClean="0"/>
                  <a:t>Draw a word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𝑑</m:t>
                        </m:r>
                        <m:r>
                          <a:rPr lang="en-US" i="1">
                            <a:latin typeface="Cambria Math" panose="02040503050406030204" pitchFamily="18" charset="0"/>
                          </a:rPr>
                          <m:t>,</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𝑀𝑢𝑙𝑡𝑖</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ub>
                        </m:sSub>
                      </m:sub>
                    </m:sSub>
                    <m:r>
                      <a:rPr lang="en-US" b="0" i="1" smtClean="0">
                        <a:latin typeface="Cambria Math" panose="02040503050406030204" pitchFamily="18" charset="0"/>
                      </a:rPr>
                      <m:t>)</m:t>
                    </m:r>
                  </m:oMath>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326206" y="3837994"/>
                <a:ext cx="4526621" cy="2376035"/>
              </a:xfrm>
              <a:prstGeom prst="rect">
                <a:avLst/>
              </a:prstGeom>
              <a:blipFill rotWithShape="0">
                <a:blip r:embed="rId3"/>
                <a:stretch>
                  <a:fillRect l="-1213" t="-1542" b="-179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0181" y="3328289"/>
            <a:ext cx="4179532" cy="3529711"/>
          </a:xfrm>
          <a:prstGeom prst="rect">
            <a:avLst/>
          </a:prstGeom>
        </p:spPr>
      </p:pic>
      <p:sp>
        <p:nvSpPr>
          <p:cNvPr id="2" name="Title 1"/>
          <p:cNvSpPr>
            <a:spLocks noGrp="1"/>
          </p:cNvSpPr>
          <p:nvPr>
            <p:ph type="title"/>
          </p:nvPr>
        </p:nvSpPr>
        <p:spPr>
          <a:xfrm>
            <a:off x="628650" y="-15874"/>
            <a:ext cx="7886700" cy="1325563"/>
          </a:xfrm>
        </p:spPr>
        <p:txBody>
          <a:bodyPr/>
          <a:lstStyle/>
          <a:p>
            <a:r>
              <a:rPr lang="en-US" dirty="0"/>
              <a:t>Latent </a:t>
            </a:r>
            <a:r>
              <a:rPr lang="en-US" dirty="0" err="1"/>
              <a:t>Dirichlet</a:t>
            </a:r>
            <a:r>
              <a:rPr lang="en-US" dirty="0"/>
              <a:t> </a:t>
            </a:r>
            <a:r>
              <a:rPr lang="en-US" dirty="0" smtClean="0"/>
              <a:t>Allocation: Assumptions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910548"/>
                <a:ext cx="7886700" cy="2556623"/>
              </a:xfrm>
            </p:spPr>
            <p:txBody>
              <a:bodyPr>
                <a:normAutofit lnSpcReduction="10000"/>
              </a:bodyPr>
              <a:lstStyle/>
              <a:p>
                <a:r>
                  <a:rPr lang="en-US" dirty="0" smtClean="0"/>
                  <a:t>LDA is a generative Bayesian model for topic modeling, which is built on the following assumptions:</a:t>
                </a:r>
              </a:p>
              <a:p>
                <a:r>
                  <a:rPr lang="en-US" dirty="0" smtClean="0"/>
                  <a:t>Assumptions on all variables:</a:t>
                </a:r>
              </a:p>
              <a:p>
                <a:pPr lvl="1"/>
                <a:r>
                  <a:rPr lang="en-US" i="1" dirty="0" smtClean="0"/>
                  <a:t>Word</a:t>
                </a:r>
                <a:r>
                  <a:rPr lang="en-US" dirty="0" smtClean="0"/>
                  <a:t>: the basic unit of discrete data</a:t>
                </a:r>
              </a:p>
              <a:p>
                <a:pPr lvl="1"/>
                <a:r>
                  <a:rPr lang="en-US" i="1" dirty="0" smtClean="0"/>
                  <a:t>Document</a:t>
                </a:r>
                <a:r>
                  <a:rPr lang="en-US" dirty="0" smtClean="0"/>
                  <a:t>: a collection of words (</a:t>
                </a:r>
                <a:r>
                  <a:rPr lang="en-US" i="1" dirty="0" smtClean="0"/>
                  <a:t>exchangeability</a:t>
                </a:r>
                <a:r>
                  <a:rPr lang="en-US" dirty="0" smtClean="0"/>
                  <a:t> assumption)</a:t>
                </a:r>
              </a:p>
              <a:p>
                <a:pPr lvl="1"/>
                <a:r>
                  <a:rPr lang="en-US" i="1" dirty="0" smtClean="0"/>
                  <a:t>Corpus</a:t>
                </a:r>
                <a:r>
                  <a:rPr lang="en-US" dirty="0" smtClean="0"/>
                  <a:t>: a collection of documents</a:t>
                </a:r>
              </a:p>
              <a:p>
                <a:pPr lvl="1"/>
                <a:r>
                  <a:rPr lang="en-US" i="1" dirty="0" smtClean="0"/>
                  <a:t>Topic</a:t>
                </a:r>
                <a:r>
                  <a:rPr lang="en-US" dirty="0" smtClean="0"/>
                  <a:t> (hidden): a distribution over words &amp; the number of topics </a:t>
                </a:r>
                <a14:m>
                  <m:oMath xmlns:m="http://schemas.openxmlformats.org/officeDocument/2006/math">
                    <m:r>
                      <a:rPr lang="en-US" i="1" dirty="0" smtClean="0">
                        <a:latin typeface="Cambria Math" panose="02040503050406030204" pitchFamily="18" charset="0"/>
                      </a:rPr>
                      <m:t>𝐾</m:t>
                    </m:r>
                  </m:oMath>
                </a14:m>
                <a:r>
                  <a:rPr lang="en-US" dirty="0" smtClean="0"/>
                  <a:t> is known.</a:t>
                </a:r>
              </a:p>
              <a:p>
                <a:r>
                  <a:rPr lang="en-US" dirty="0" smtClean="0"/>
                  <a:t>Assumptions on how texts are generated:</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910548"/>
                <a:ext cx="7886700" cy="2556623"/>
              </a:xfrm>
              <a:blipFill rotWithShape="0">
                <a:blip r:embed="rId5"/>
                <a:stretch>
                  <a:fillRect l="-773" t="-3571" r="-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832416B-85F6-4742-84EF-E92A7D9DDF5E}" type="slidenum">
              <a:rPr lang="en-US" smtClean="0"/>
              <a:t>12</a:t>
            </a:fld>
            <a:endParaRPr lang="en-US"/>
          </a:p>
        </p:txBody>
      </p:sp>
      <p:sp>
        <p:nvSpPr>
          <p:cNvPr id="7" name="Rectangle 6"/>
          <p:cNvSpPr/>
          <p:nvPr/>
        </p:nvSpPr>
        <p:spPr>
          <a:xfrm>
            <a:off x="399494" y="3944863"/>
            <a:ext cx="4060979" cy="4997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40181" y="3467171"/>
            <a:ext cx="1473875" cy="32543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1176" y="4728644"/>
            <a:ext cx="3277532" cy="57601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693763" y="4572000"/>
            <a:ext cx="355108" cy="913771"/>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84927" y="5575177"/>
            <a:ext cx="2873781" cy="243768"/>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211845" y="4808479"/>
            <a:ext cx="95070" cy="14562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763557" y="4808479"/>
            <a:ext cx="95070" cy="14562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448273" y="4989809"/>
            <a:ext cx="98165" cy="15036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839029" y="4992314"/>
            <a:ext cx="98165" cy="15036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238755" y="4989809"/>
            <a:ext cx="98165" cy="15036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817420" y="4989809"/>
            <a:ext cx="98165" cy="15036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450213" y="5174704"/>
            <a:ext cx="95070" cy="14562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930344" y="5170779"/>
            <a:ext cx="95070" cy="14562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84927" y="5840714"/>
            <a:ext cx="3140843" cy="331297"/>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787570" y="4881289"/>
            <a:ext cx="451186" cy="108520"/>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479887" y="4881289"/>
            <a:ext cx="283670" cy="108520"/>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132936" y="5041539"/>
            <a:ext cx="315336" cy="98632"/>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600301" y="5034156"/>
            <a:ext cx="238727" cy="136623"/>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983800" y="5026012"/>
            <a:ext cx="238727" cy="136623"/>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382995" y="5026012"/>
            <a:ext cx="434425" cy="144767"/>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40187" y="5205312"/>
            <a:ext cx="308085" cy="149546"/>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576330" y="5212622"/>
            <a:ext cx="370295" cy="13912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018408" y="3259830"/>
            <a:ext cx="1677879" cy="4810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Dirichlet</a:t>
            </a:r>
            <a:r>
              <a:rPr lang="en-US" sz="1400" dirty="0" smtClean="0">
                <a:solidFill>
                  <a:schemeClr val="tx1"/>
                </a:solidFill>
              </a:rPr>
              <a:t> Dist.</a:t>
            </a:r>
            <a:br>
              <a:rPr lang="en-US" sz="1400" dirty="0" smtClean="0">
                <a:solidFill>
                  <a:schemeClr val="tx1"/>
                </a:solidFill>
              </a:rPr>
            </a:br>
            <a:r>
              <a:rPr lang="en-US" sz="1400" dirty="0" smtClean="0">
                <a:solidFill>
                  <a:schemeClr val="tx1"/>
                </a:solidFill>
              </a:rPr>
              <a:t>(next slide)</a:t>
            </a:r>
            <a:endParaRPr lang="en-US" sz="1400" dirty="0">
              <a:solidFill>
                <a:schemeClr val="tx1"/>
              </a:solidFill>
            </a:endParaRPr>
          </a:p>
        </p:txBody>
      </p:sp>
      <p:cxnSp>
        <p:nvCxnSpPr>
          <p:cNvPr id="31" name="Straight Arrow Connector 30"/>
          <p:cNvCxnSpPr>
            <a:stCxn id="29" idx="2"/>
          </p:cNvCxnSpPr>
          <p:nvPr/>
        </p:nvCxnSpPr>
        <p:spPr>
          <a:xfrm>
            <a:off x="3857348" y="3740845"/>
            <a:ext cx="4439" cy="467171"/>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1091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err="1"/>
                  <a:t>Dirichlet</a:t>
                </a:r>
                <a:r>
                  <a:rPr lang="en-US" dirty="0"/>
                  <a:t> </a:t>
                </a:r>
                <a:r>
                  <a:rPr lang="en-US" dirty="0" smtClean="0"/>
                  <a:t>Distribution: </a:t>
                </a:r>
                <a:r>
                  <a:rPr lang="en-US" dirty="0"/>
                  <a:t>Dir(</a:t>
                </a:r>
                <a14:m>
                  <m:oMath xmlns:m="http://schemas.openxmlformats.org/officeDocument/2006/math">
                    <m:r>
                      <a:rPr lang="en-US" i="1">
                        <a:latin typeface="Cambria Math" panose="02040503050406030204" pitchFamily="18" charset="0"/>
                        <a:ea typeface="Cambria Math" panose="02040503050406030204" pitchFamily="18" charset="0"/>
                      </a:rPr>
                      <m:t>𝜶</m:t>
                    </m:r>
                  </m:oMath>
                </a14:m>
                <a:r>
                  <a:rPr lang="en-US" dirty="0" smtClean="0"/>
                  <a: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690689"/>
                <a:ext cx="7886700" cy="4351338"/>
              </a:xfrm>
            </p:spPr>
            <p:txBody>
              <a:bodyPr>
                <a:normAutofit/>
              </a:bodyPr>
              <a:lstStyle/>
              <a:p>
                <a:pPr>
                  <a:lnSpc>
                    <a:spcPct val="100000"/>
                  </a:lnSpc>
                </a:pPr>
                <a:r>
                  <a:rPr lang="en-US" dirty="0" smtClean="0"/>
                  <a:t>Named after Peter G. L. </a:t>
                </a:r>
                <a:r>
                  <a:rPr lang="en-US" dirty="0" err="1" smtClean="0"/>
                  <a:t>Dirichlet</a:t>
                </a:r>
                <a:r>
                  <a:rPr lang="en-US" dirty="0" smtClean="0"/>
                  <a:t> and often denoted as </a:t>
                </a:r>
                <a:r>
                  <a:rPr lang="en-US" b="1" dirty="0"/>
                  <a:t>Dir(</a:t>
                </a:r>
                <a14:m>
                  <m:oMath xmlns:m="http://schemas.openxmlformats.org/officeDocument/2006/math">
                    <m:r>
                      <a:rPr lang="en-US" b="1" i="1">
                        <a:latin typeface="Cambria Math" panose="02040503050406030204" pitchFamily="18" charset="0"/>
                        <a:ea typeface="Cambria Math" panose="02040503050406030204" pitchFamily="18" charset="0"/>
                      </a:rPr>
                      <m:t>𝜶</m:t>
                    </m:r>
                  </m:oMath>
                </a14:m>
                <a:r>
                  <a:rPr lang="en-US" b="1" dirty="0" smtClean="0"/>
                  <a:t>)</a:t>
                </a:r>
                <a:r>
                  <a:rPr lang="en-US" dirty="0" smtClean="0"/>
                  <a:t>; A family of continuous multivariate probability distributions parameterized by a vector </a:t>
                </a:r>
                <a14:m>
                  <m:oMath xmlns:m="http://schemas.openxmlformats.org/officeDocument/2006/math">
                    <m:r>
                      <a:rPr lang="en-US" b="1" i="1" smtClean="0">
                        <a:latin typeface="Cambria Math" panose="02040503050406030204" pitchFamily="18" charset="0"/>
                        <a:ea typeface="Cambria Math" panose="02040503050406030204" pitchFamily="18" charset="0"/>
                      </a:rPr>
                      <m:t>𝜶</m:t>
                    </m:r>
                  </m:oMath>
                </a14:m>
                <a:r>
                  <a:rPr lang="en-US" dirty="0" smtClean="0"/>
                  <a:t> of positive reals.</a:t>
                </a:r>
              </a:p>
              <a:p>
                <a:pPr marL="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altLang="en-US" b="1" i="1" dirty="0">
                              <a:latin typeface="Cambria Math" panose="02040503050406030204" pitchFamily="18" charset="0"/>
                              <a:ea typeface="Cambria Math" panose="02040503050406030204" pitchFamily="18" charset="0"/>
                            </a:rPr>
                            <m:t>𝜽</m:t>
                          </m:r>
                        </m:e>
                        <m:e>
                          <m:r>
                            <a:rPr lang="en-US" b="1" i="1">
                              <a:latin typeface="Cambria Math" panose="02040503050406030204" pitchFamily="18" charset="0"/>
                              <a:ea typeface="Cambria Math" panose="02040503050406030204" pitchFamily="18" charset="0"/>
                            </a:rPr>
                            <m:t>𝜶</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nary>
                            <m:naryPr>
                              <m:chr m:val="∑"/>
                              <m:limLoc m:val="subSup"/>
                              <m:supHide m:val="on"/>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𝑘</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𝑘</m:t>
                                  </m:r>
                                </m:sub>
                              </m:sSub>
                            </m:e>
                          </m:nary>
                          <m:r>
                            <a:rPr lang="en-US" b="0" i="1" smtClean="0">
                              <a:latin typeface="Cambria Math" panose="02040503050406030204" pitchFamily="18" charset="0"/>
                              <a:ea typeface="Cambria Math" panose="02040503050406030204" pitchFamily="18" charset="0"/>
                            </a:rPr>
                            <m:t>)</m:t>
                          </m:r>
                        </m:num>
                        <m:den>
                          <m:nary>
                            <m:naryPr>
                              <m:chr m:val="∏"/>
                              <m:limLoc m:val="subSup"/>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e>
                          </m:nary>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𝑘</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𝑘</m:t>
                                  </m:r>
                                </m:sub>
                              </m:sSub>
                              <m:r>
                                <a:rPr lang="en-US" b="0" i="1" smtClean="0">
                                  <a:latin typeface="Cambria Math" panose="02040503050406030204" pitchFamily="18" charset="0"/>
                                </a:rPr>
                                <m:t>−1</m:t>
                              </m:r>
                            </m:sup>
                          </m:sSubSup>
                        </m:e>
                      </m:nary>
                    </m:oMath>
                  </m:oMathPara>
                </a14:m>
                <a:endParaRPr lang="en-US" dirty="0" smtClean="0"/>
              </a:p>
              <a:p>
                <a:pPr lvl="1"/>
                <a:endParaRPr lang="en-US" dirty="0" smtClean="0"/>
              </a:p>
              <a:p>
                <a:r>
                  <a:rPr lang="en-US" b="1" dirty="0" smtClean="0"/>
                  <a:t>Dir(</a:t>
                </a:r>
                <a14:m>
                  <m:oMath xmlns:m="http://schemas.openxmlformats.org/officeDocument/2006/math">
                    <m:r>
                      <a:rPr lang="en-US" b="1" i="1">
                        <a:latin typeface="Cambria Math" panose="02040503050406030204" pitchFamily="18" charset="0"/>
                        <a:ea typeface="Cambria Math" panose="02040503050406030204" pitchFamily="18" charset="0"/>
                      </a:rPr>
                      <m:t>𝜶</m:t>
                    </m:r>
                  </m:oMath>
                </a14:m>
                <a:r>
                  <a:rPr lang="en-US" b="1" dirty="0" smtClean="0"/>
                  <a:t>) </a:t>
                </a:r>
                <a:r>
                  <a:rPr lang="en-US" dirty="0" smtClean="0"/>
                  <a:t>is the multivariate generalization of the beta distribution. </a:t>
                </a:r>
                <a:r>
                  <a:rPr lang="en-US" dirty="0" err="1" smtClean="0"/>
                  <a:t>Dirichlet</a:t>
                </a:r>
                <a:r>
                  <a:rPr lang="en-US" dirty="0" smtClean="0"/>
                  <a:t> distributions are often used as prior distributions in Bayesian statistics.</a:t>
                </a:r>
              </a:p>
              <a:p>
                <a:r>
                  <a:rPr lang="en-US" dirty="0" err="1" smtClean="0"/>
                  <a:t>Dirichlet</a:t>
                </a:r>
                <a:r>
                  <a:rPr lang="en-US" dirty="0" smtClean="0"/>
                  <a:t> distribution is the conjugate prior of the categorical distribution and multinomial distribution.( Conjugates distributions: the posterior distributions are in the same family as the prior distribution.)</a:t>
                </a:r>
              </a:p>
              <a:p>
                <a:pPr marL="0" indent="0">
                  <a:buNone/>
                </a:pPr>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690689"/>
                <a:ext cx="7886700" cy="4351338"/>
              </a:xfrm>
              <a:blipFill>
                <a:blip r:embed="rId3"/>
                <a:stretch>
                  <a:fillRect l="-773" t="-840" b="-28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832416B-85F6-4742-84EF-E92A7D9DDF5E}" type="slidenum">
              <a:rPr lang="en-US" smtClean="0"/>
              <a:t>13</a:t>
            </a:fld>
            <a:endParaRPr lang="en-US"/>
          </a:p>
        </p:txBody>
      </p:sp>
    </p:spTree>
    <p:extLst>
      <p:ext uri="{BB962C8B-B14F-4D97-AF65-F5344CB8AC3E}">
        <p14:creationId xmlns:p14="http://schemas.microsoft.com/office/powerpoint/2010/main" val="9591250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650" y="866333"/>
            <a:ext cx="7816292" cy="4351338"/>
          </a:xfrm>
        </p:spPr>
      </p:pic>
      <p:sp>
        <p:nvSpPr>
          <p:cNvPr id="2" name="Title 1"/>
          <p:cNvSpPr>
            <a:spLocks noGrp="1"/>
          </p:cNvSpPr>
          <p:nvPr>
            <p:ph type="title"/>
          </p:nvPr>
        </p:nvSpPr>
        <p:spPr>
          <a:xfrm>
            <a:off x="628650" y="-107576"/>
            <a:ext cx="7886700" cy="1325563"/>
          </a:xfrm>
        </p:spPr>
        <p:txBody>
          <a:bodyPr/>
          <a:lstStyle/>
          <a:p>
            <a:r>
              <a:rPr lang="en-US" dirty="0" smtClean="0"/>
              <a:t>LDA: Probabilistic Graphical Model</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217502" y="5155527"/>
                <a:ext cx="8708995" cy="1591205"/>
              </a:xfrm>
              <a:prstGeom prst="rect">
                <a:avLst/>
              </a:prstGeom>
              <a:solidFill>
                <a:schemeClr val="bg1">
                  <a:lumMod val="85000"/>
                </a:schemeClr>
              </a:solidFill>
            </p:spPr>
            <p:txBody>
              <a:bodyPr wrap="square" rtlCol="0">
                <a:spAutoFit/>
              </a:bodyPr>
              <a:lstStyle/>
              <a:p>
                <a:pPr marL="342900" indent="-342900">
                  <a:buAutoNum type="arabicPeriod"/>
                </a:pPr>
                <a:r>
                  <a:rPr lang="en-US" sz="1600" dirty="0" smtClean="0"/>
                  <a:t>Per-document topics proportions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𝑑</m:t>
                        </m:r>
                      </m:sub>
                    </m:sSub>
                  </m:oMath>
                </a14:m>
                <a:r>
                  <a:rPr lang="en-US" sz="1600" dirty="0" smtClean="0"/>
                  <a:t> is a multinomial distribution, which is generated from </a:t>
                </a:r>
                <a:r>
                  <a:rPr lang="en-US" sz="1600" dirty="0" err="1" smtClean="0"/>
                  <a:t>Dirichlet</a:t>
                </a:r>
                <a:r>
                  <a:rPr lang="en-US" sz="1600" dirty="0" smtClean="0"/>
                  <a:t> distribution parameterized by </a:t>
                </a:r>
                <a14:m>
                  <m:oMath xmlns:m="http://schemas.openxmlformats.org/officeDocument/2006/math">
                    <m:r>
                      <a:rPr lang="en-US" sz="1600" i="1" smtClean="0">
                        <a:latin typeface="Cambria Math" panose="02040503050406030204" pitchFamily="18" charset="0"/>
                        <a:ea typeface="Cambria Math" panose="02040503050406030204" pitchFamily="18" charset="0"/>
                      </a:rPr>
                      <m:t>𝛼</m:t>
                    </m:r>
                  </m:oMath>
                </a14:m>
                <a:r>
                  <a:rPr lang="en-US" sz="1600" dirty="0" smtClean="0"/>
                  <a:t>.</a:t>
                </a:r>
              </a:p>
              <a:p>
                <a:pPr marL="342900" indent="-342900">
                  <a:buAutoNum type="arabicPeriod"/>
                </a:pPr>
                <a:r>
                  <a:rPr lang="en-US" sz="1600" dirty="0" err="1" smtClean="0"/>
                  <a:t>Smilarly</a:t>
                </a:r>
                <a:r>
                  <a:rPr lang="en-US" sz="1600" dirty="0" smtClean="0"/>
                  <a:t>, topics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𝑘</m:t>
                        </m:r>
                      </m:sub>
                    </m:sSub>
                  </m:oMath>
                </a14:m>
                <a:r>
                  <a:rPr lang="en-US" sz="1600" dirty="0"/>
                  <a:t> is also a </a:t>
                </a:r>
                <a:r>
                  <a:rPr lang="en-US" sz="1600" dirty="0" smtClean="0"/>
                  <a:t>multinomial </a:t>
                </a:r>
                <a:r>
                  <a:rPr lang="en-US" sz="1600" dirty="0"/>
                  <a:t>distribution, which is generated from </a:t>
                </a:r>
                <a:r>
                  <a:rPr lang="en-US" sz="1600" dirty="0" err="1"/>
                  <a:t>Dirichlet</a:t>
                </a:r>
                <a:r>
                  <a:rPr lang="en-US" sz="1600" dirty="0"/>
                  <a:t> distribution parameterized by </a:t>
                </a:r>
                <a14:m>
                  <m:oMath xmlns:m="http://schemas.openxmlformats.org/officeDocument/2006/math">
                    <m:r>
                      <a:rPr lang="en-US" sz="1600" i="1" smtClean="0">
                        <a:latin typeface="Cambria Math" panose="02040503050406030204" pitchFamily="18" charset="0"/>
                        <a:ea typeface="Cambria Math" panose="02040503050406030204" pitchFamily="18" charset="0"/>
                      </a:rPr>
                      <m:t>𝜂</m:t>
                    </m:r>
                  </m:oMath>
                </a14:m>
                <a:r>
                  <a:rPr lang="en-US" sz="1600" dirty="0" smtClean="0"/>
                  <a:t>.</a:t>
                </a:r>
              </a:p>
              <a:p>
                <a:pPr marL="342900" indent="-342900">
                  <a:buAutoNum type="arabicPeriod"/>
                </a:pPr>
                <a:r>
                  <a:rPr lang="en-US" sz="1600" dirty="0" smtClean="0"/>
                  <a:t>For each word </a:t>
                </a:r>
                <a14:m>
                  <m:oMath xmlns:m="http://schemas.openxmlformats.org/officeDocument/2006/math">
                    <m:r>
                      <a:rPr lang="en-US" sz="1600" i="1" dirty="0" smtClean="0">
                        <a:latin typeface="Cambria Math" panose="02040503050406030204" pitchFamily="18" charset="0"/>
                      </a:rPr>
                      <m:t>𝑛</m:t>
                    </m:r>
                  </m:oMath>
                </a14:m>
                <a:r>
                  <a:rPr lang="en-US" sz="1600" dirty="0" smtClean="0"/>
                  <a:t>, its topic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𝑛</m:t>
                        </m:r>
                      </m:sub>
                    </m:sSub>
                  </m:oMath>
                </a14:m>
                <a:r>
                  <a:rPr lang="en-US" sz="1600" dirty="0" smtClean="0"/>
                  <a:t> is drawn from document topic proportions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i="1">
                            <a:latin typeface="Cambria Math" panose="02040503050406030204" pitchFamily="18" charset="0"/>
                          </a:rPr>
                          <m:t>𝑑</m:t>
                        </m:r>
                      </m:sub>
                    </m:sSub>
                  </m:oMath>
                </a14:m>
                <a:r>
                  <a:rPr lang="en-US" sz="1600" dirty="0" smtClean="0"/>
                  <a:t>.</a:t>
                </a:r>
              </a:p>
              <a:p>
                <a:pPr marL="342900" indent="-342900">
                  <a:buAutoNum type="arabicPeriod"/>
                </a:pPr>
                <a:r>
                  <a:rPr lang="en-US" sz="1600" dirty="0" smtClean="0"/>
                  <a:t>Then, we draw the word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𝑊</m:t>
                        </m:r>
                      </m:e>
                      <m:sub>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𝑛</m:t>
                        </m:r>
                      </m:sub>
                    </m:sSub>
                  </m:oMath>
                </a14:m>
                <a:r>
                  <a:rPr lang="en-US" sz="1600" dirty="0" smtClean="0"/>
                  <a:t> from the topic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rPr>
                          <m:t>𝑘</m:t>
                        </m:r>
                      </m:sub>
                    </m:sSub>
                  </m:oMath>
                </a14:m>
                <a:r>
                  <a:rPr lang="en-US" sz="1600" dirty="0" smtClean="0"/>
                  <a:t>, where </a:t>
                </a:r>
                <a14:m>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𝑍</m:t>
                        </m:r>
                      </m:e>
                      <m:sub>
                        <m:r>
                          <a:rPr lang="en-US" sz="1600" i="1">
                            <a:latin typeface="Cambria Math" panose="02040503050406030204" pitchFamily="18" charset="0"/>
                          </a:rPr>
                          <m:t>𝑑</m:t>
                        </m:r>
                        <m:r>
                          <a:rPr lang="en-US" sz="1600" i="1">
                            <a:latin typeface="Cambria Math" panose="02040503050406030204" pitchFamily="18" charset="0"/>
                          </a:rPr>
                          <m:t>,</m:t>
                        </m:r>
                        <m:r>
                          <a:rPr lang="en-US" sz="1600" i="1">
                            <a:latin typeface="Cambria Math" panose="02040503050406030204" pitchFamily="18" charset="0"/>
                          </a:rPr>
                          <m:t>𝑛</m:t>
                        </m:r>
                      </m:sub>
                    </m:sSub>
                  </m:oMath>
                </a14:m>
                <a:r>
                  <a:rPr lang="en-US" sz="1600" dirty="0" smtClean="0"/>
                  <a:t>.</a:t>
                </a:r>
                <a:endParaRPr lang="en-US" sz="1600" dirty="0"/>
              </a:p>
            </p:txBody>
          </p:sp>
        </mc:Choice>
        <mc:Fallback xmlns="">
          <p:sp>
            <p:nvSpPr>
              <p:cNvPr id="3" name="TextBox 2"/>
              <p:cNvSpPr txBox="1">
                <a:spLocks noRot="1" noChangeAspect="1" noMove="1" noResize="1" noEditPoints="1" noAdjustHandles="1" noChangeArrowheads="1" noChangeShapeType="1" noTextEdit="1"/>
              </p:cNvSpPr>
              <p:nvPr/>
            </p:nvSpPr>
            <p:spPr>
              <a:xfrm>
                <a:off x="217502" y="5155527"/>
                <a:ext cx="8708995" cy="1591205"/>
              </a:xfrm>
              <a:prstGeom prst="rect">
                <a:avLst/>
              </a:prstGeom>
              <a:blipFill rotWithShape="0">
                <a:blip r:embed="rId3"/>
                <a:stretch>
                  <a:fillRect l="-420" t="-1149" b="-34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2832416B-85F6-4742-84EF-E92A7D9DDF5E}" type="slidenum">
              <a:rPr lang="en-US" smtClean="0"/>
              <a:t>14</a:t>
            </a:fld>
            <a:endParaRPr lang="en-US" dirty="0"/>
          </a:p>
        </p:txBody>
      </p:sp>
    </p:spTree>
    <p:extLst>
      <p:ext uri="{BB962C8B-B14F-4D97-AF65-F5344CB8AC3E}">
        <p14:creationId xmlns:p14="http://schemas.microsoft.com/office/powerpoint/2010/main" val="11453310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8416496" cy="1325563"/>
          </a:xfrm>
        </p:spPr>
        <p:txBody>
          <a:bodyPr/>
          <a:lstStyle/>
          <a:p>
            <a:r>
              <a:rPr lang="en-US" dirty="0" smtClean="0"/>
              <a:t>The Graphical Model for LDA: Joint Distribution</a:t>
            </a:r>
            <a:endParaRPr lang="en-US" dirty="0"/>
          </a:p>
        </p:txBody>
      </p:sp>
      <p:sp>
        <p:nvSpPr>
          <p:cNvPr id="3" name="Content Placeholder 2"/>
          <p:cNvSpPr>
            <a:spLocks noGrp="1"/>
          </p:cNvSpPr>
          <p:nvPr>
            <p:ph idx="1"/>
          </p:nvPr>
        </p:nvSpPr>
        <p:spPr>
          <a:xfrm>
            <a:off x="628650" y="5921405"/>
            <a:ext cx="7886700" cy="652390"/>
          </a:xfrm>
        </p:spPr>
        <p:txBody>
          <a:bodyPr>
            <a:normAutofit lnSpcReduction="10000"/>
          </a:bodyPr>
          <a:lstStyle/>
          <a:p>
            <a:r>
              <a:rPr lang="en-US" dirty="0" smtClean="0"/>
              <a:t>This distribution specifies a number of dependencies that define LDA (as shown in the plate diagram). </a:t>
            </a:r>
          </a:p>
        </p:txBody>
      </p:sp>
      <p:sp>
        <p:nvSpPr>
          <p:cNvPr id="4" name="Slide Number Placeholder 3"/>
          <p:cNvSpPr>
            <a:spLocks noGrp="1"/>
          </p:cNvSpPr>
          <p:nvPr>
            <p:ph type="sldNum" sz="quarter" idx="12"/>
          </p:nvPr>
        </p:nvSpPr>
        <p:spPr/>
        <p:txBody>
          <a:bodyPr/>
          <a:lstStyle/>
          <a:p>
            <a:fld id="{2832416B-85F6-4742-84EF-E92A7D9DDF5E}" type="slidenum">
              <a:rPr lang="en-US" smtClean="0"/>
              <a:t>15</a:t>
            </a:fld>
            <a:endParaRPr lang="en-US"/>
          </a:p>
        </p:txBody>
      </p:sp>
      <p:pic>
        <p:nvPicPr>
          <p:cNvPr id="5" name="Picture 4"/>
          <p:cNvPicPr>
            <a:picLocks noChangeAspect="1"/>
          </p:cNvPicPr>
          <p:nvPr/>
        </p:nvPicPr>
        <p:blipFill>
          <a:blip r:embed="rId2"/>
          <a:stretch>
            <a:fillRect/>
          </a:stretch>
        </p:blipFill>
        <p:spPr>
          <a:xfrm>
            <a:off x="641367" y="929992"/>
            <a:ext cx="7886700" cy="4834003"/>
          </a:xfrm>
          <a:prstGeom prst="rect">
            <a:avLst/>
          </a:prstGeom>
        </p:spPr>
      </p:pic>
      <p:sp>
        <p:nvSpPr>
          <p:cNvPr id="7" name="Rectangle 6"/>
          <p:cNvSpPr/>
          <p:nvPr/>
        </p:nvSpPr>
        <p:spPr>
          <a:xfrm>
            <a:off x="2805344" y="5157927"/>
            <a:ext cx="790112" cy="292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262760" y="5157927"/>
            <a:ext cx="797511" cy="292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94850" y="5157927"/>
            <a:ext cx="997072" cy="292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391922" y="5157927"/>
            <a:ext cx="1624614" cy="292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67794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Objective: computing the conditional distribution (posteriors) of the topic structure given the observed documents.</a:t>
                </a:r>
                <a:br>
                  <a:rPr lang="en-US" dirty="0" smtClean="0"/>
                </a:b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𝜷</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𝒛</m:t>
                        </m:r>
                      </m:e>
                      <m:e>
                        <m:r>
                          <a:rPr lang="en-US" b="1" i="1" smtClean="0">
                            <a:latin typeface="Cambria Math" panose="02040503050406030204" pitchFamily="18" charset="0"/>
                            <a:ea typeface="Cambria Math" panose="02040503050406030204" pitchFamily="18" charset="0"/>
                          </a:rPr>
                          <m:t>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𝜷</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𝒛</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rPr>
                          <m:t>)</m:t>
                        </m:r>
                      </m:den>
                    </m:f>
                  </m:oMath>
                </a14:m>
                <a:endParaRPr lang="en-US" dirty="0"/>
              </a:p>
              <a:p>
                <a:pPr lvl="1"/>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𝜷</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𝒛</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oMath>
                </a14:m>
                <a:r>
                  <a:rPr lang="en-US" dirty="0" smtClean="0"/>
                  <a:t>: the joint distribution of all the random variables, which is easy to compute</a:t>
                </a:r>
              </a:p>
              <a:p>
                <a:pPr lvl="1"/>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oMath>
                </a14:m>
                <a:r>
                  <a:rPr lang="en-US" dirty="0" smtClean="0"/>
                  <a:t>: the marginal probability of observations</a:t>
                </a:r>
                <a:r>
                  <a:rPr lang="en-US" dirty="0"/>
                  <a:t> </a:t>
                </a:r>
                <a:r>
                  <a:rPr lang="en-US" dirty="0" smtClean="0"/>
                  <a:t>(the probability of seeing the observed corpus under any topic model), which is intractable.</a:t>
                </a:r>
              </a:p>
              <a:p>
                <a:pPr lvl="1"/>
                <a:r>
                  <a:rPr lang="en-US" dirty="0" smtClean="0"/>
                  <a:t>In theory,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oMath>
                </a14:m>
                <a:r>
                  <a:rPr lang="en-US" dirty="0" smtClean="0"/>
                  <a:t> is computed by summing the joint distribution over every possible combination of </a:t>
                </a:r>
                <a14:m>
                  <m:oMath xmlns:m="http://schemas.openxmlformats.org/officeDocument/2006/math">
                    <m:r>
                      <a:rPr lang="en-US" b="1" i="1">
                        <a:latin typeface="Cambria Math" panose="02040503050406030204" pitchFamily="18" charset="0"/>
                        <a:ea typeface="Cambria Math" panose="02040503050406030204" pitchFamily="18" charset="0"/>
                      </a:rPr>
                      <m:t>𝜷</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𝒛</m:t>
                    </m:r>
                  </m:oMath>
                </a14:m>
                <a:r>
                  <a:rPr lang="en-US" dirty="0" smtClean="0"/>
                  <a:t>, which is exponentially large.</a:t>
                </a:r>
              </a:p>
              <a:p>
                <a:endParaRPr lang="en-US" dirty="0" smtClean="0"/>
              </a:p>
              <a:p>
                <a:r>
                  <a:rPr lang="en-US" dirty="0" smtClean="0"/>
                  <a:t>Approximation methods: search over the topic structure</a:t>
                </a:r>
              </a:p>
              <a:p>
                <a:pPr lvl="1"/>
                <a:r>
                  <a:rPr lang="en-US" b="1" i="1" dirty="0"/>
                  <a:t>Sampling-based algorithms </a:t>
                </a:r>
                <a:r>
                  <a:rPr lang="en-US" dirty="0" smtClean="0"/>
                  <a:t>attempt </a:t>
                </a:r>
                <a:r>
                  <a:rPr lang="en-US" dirty="0"/>
                  <a:t>to collect samples from the posterior to approximate it with an empirical </a:t>
                </a:r>
                <a:r>
                  <a:rPr lang="en-US" dirty="0" smtClean="0"/>
                  <a:t>distribution.</a:t>
                </a:r>
              </a:p>
              <a:p>
                <a:pPr lvl="1"/>
                <a:r>
                  <a:rPr lang="en-US" b="1" i="1" dirty="0" err="1" smtClean="0"/>
                  <a:t>Variational</a:t>
                </a:r>
                <a:r>
                  <a:rPr lang="en-US" b="1" i="1" dirty="0"/>
                  <a:t> algorithms</a:t>
                </a:r>
                <a:r>
                  <a:rPr lang="en-US" dirty="0"/>
                  <a:t> posit a </a:t>
                </a:r>
                <a:r>
                  <a:rPr lang="en-US" dirty="0" smtClean="0"/>
                  <a:t>parameterized </a:t>
                </a:r>
                <a:r>
                  <a:rPr lang="en-US" dirty="0"/>
                  <a:t>family of distributions over the hidden structure and then find the member of that family that is closest to the </a:t>
                </a:r>
                <a:r>
                  <a:rPr lang="en-US" dirty="0" smtClean="0"/>
                  <a:t>posterior.</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41" t="-18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832416B-85F6-4742-84EF-E92A7D9DDF5E}" type="slidenum">
              <a:rPr lang="en-US" smtClean="0"/>
              <a:t>16</a:t>
            </a:fld>
            <a:endParaRPr lang="en-US"/>
          </a:p>
        </p:txBody>
      </p:sp>
    </p:spTree>
    <p:extLst>
      <p:ext uri="{BB962C8B-B14F-4D97-AF65-F5344CB8AC3E}">
        <p14:creationId xmlns:p14="http://schemas.microsoft.com/office/powerpoint/2010/main" val="17213307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t>
            </a:r>
            <a:r>
              <a:rPr lang="en-US" dirty="0"/>
              <a:t>on Approximation </a:t>
            </a:r>
            <a:r>
              <a:rPr lang="en-US" dirty="0" smtClean="0"/>
              <a:t>Methods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 Sampling-based algorithms, </a:t>
            </a:r>
            <a:r>
              <a:rPr lang="en-US" i="1" dirty="0" smtClean="0"/>
              <a:t>Gibbs sampling </a:t>
            </a:r>
            <a:r>
              <a:rPr lang="en-US" dirty="0" smtClean="0"/>
              <a:t>is the most commonly used:</a:t>
            </a:r>
          </a:p>
          <a:p>
            <a:pPr lvl="1"/>
            <a:r>
              <a:rPr lang="en-US" dirty="0" smtClean="0"/>
              <a:t>Approximating the posterior with samples.</a:t>
            </a:r>
          </a:p>
          <a:p>
            <a:pPr lvl="1"/>
            <a:r>
              <a:rPr lang="en-US" dirty="0" smtClean="0"/>
              <a:t>Construct </a:t>
            </a:r>
            <a:r>
              <a:rPr lang="en-US" dirty="0"/>
              <a:t>a </a:t>
            </a:r>
            <a:r>
              <a:rPr lang="en-US" i="1" dirty="0"/>
              <a:t>Markov </a:t>
            </a:r>
            <a:r>
              <a:rPr lang="en-US" i="1" dirty="0" smtClean="0"/>
              <a:t>chain</a:t>
            </a:r>
            <a:r>
              <a:rPr lang="en-US" dirty="0" smtClean="0"/>
              <a:t>—a </a:t>
            </a:r>
            <a:r>
              <a:rPr lang="en-US" dirty="0"/>
              <a:t>sequence of random variables, each dependent on the previous—whose limiting distribution is the </a:t>
            </a:r>
            <a:r>
              <a:rPr lang="en-US" dirty="0" smtClean="0"/>
              <a:t>posterior.</a:t>
            </a:r>
          </a:p>
          <a:p>
            <a:pPr lvl="1"/>
            <a:r>
              <a:rPr lang="en-US" dirty="0"/>
              <a:t>The Markov chain is defined on the hidden topic variables for a particular corpus, and the algorithm is to run the chain for a long time, collect </a:t>
            </a:r>
            <a:r>
              <a:rPr lang="en-US" dirty="0" smtClean="0"/>
              <a:t>samples from </a:t>
            </a:r>
            <a:r>
              <a:rPr lang="en-US" dirty="0"/>
              <a:t>the limiting distribution, and then approximate the distribution with the collected </a:t>
            </a:r>
            <a:r>
              <a:rPr lang="en-US" dirty="0" smtClean="0"/>
              <a:t>samples (see </a:t>
            </a:r>
            <a:r>
              <a:rPr lang="en-US" dirty="0" err="1" smtClean="0"/>
              <a:t>Steyers</a:t>
            </a:r>
            <a:r>
              <a:rPr lang="en-US" dirty="0" smtClean="0"/>
              <a:t> &amp; Griffiths, 2006).</a:t>
            </a:r>
          </a:p>
          <a:p>
            <a:endParaRPr lang="en-US" dirty="0" smtClean="0"/>
          </a:p>
          <a:p>
            <a:r>
              <a:rPr lang="en-US" dirty="0" err="1" smtClean="0"/>
              <a:t>Variational</a:t>
            </a:r>
            <a:r>
              <a:rPr lang="en-US" dirty="0" smtClean="0"/>
              <a:t> </a:t>
            </a:r>
            <a:r>
              <a:rPr lang="en-US" dirty="0"/>
              <a:t>algorithms are a </a:t>
            </a:r>
            <a:r>
              <a:rPr lang="en-US" dirty="0" smtClean="0"/>
              <a:t>deterministic </a:t>
            </a:r>
            <a:r>
              <a:rPr lang="en-US" dirty="0"/>
              <a:t>alternative to </a:t>
            </a:r>
            <a:r>
              <a:rPr lang="en-US" dirty="0" smtClean="0"/>
              <a:t>sampling-based algorithms.</a:t>
            </a:r>
          </a:p>
          <a:p>
            <a:pPr lvl="1"/>
            <a:r>
              <a:rPr lang="en-US" dirty="0" smtClean="0"/>
              <a:t>Posit a parametrized family of distributions over the hidden structure and then find the member of that family that is closet to the posterior.</a:t>
            </a:r>
          </a:p>
          <a:p>
            <a:pPr lvl="1"/>
            <a:r>
              <a:rPr lang="en-US" dirty="0" smtClean="0"/>
              <a:t>The inference problem </a:t>
            </a:r>
            <a:r>
              <a:rPr lang="en-US" dirty="0"/>
              <a:t>is transformed to an </a:t>
            </a:r>
            <a:r>
              <a:rPr lang="en-US" dirty="0" smtClean="0"/>
              <a:t>optimization </a:t>
            </a:r>
            <a:r>
              <a:rPr lang="en-US" dirty="0"/>
              <a:t>problem</a:t>
            </a:r>
            <a:r>
              <a:rPr lang="en-US" dirty="0" smtClean="0"/>
              <a:t>.</a:t>
            </a:r>
          </a:p>
          <a:p>
            <a:pPr lvl="1"/>
            <a:r>
              <a:rPr lang="en-US" dirty="0" smtClean="0"/>
              <a:t>Coordinate ascent </a:t>
            </a:r>
            <a:r>
              <a:rPr lang="en-US" dirty="0" err="1" smtClean="0"/>
              <a:t>variational</a:t>
            </a:r>
            <a:r>
              <a:rPr lang="en-US" dirty="0" smtClean="0"/>
              <a:t> inference algorithm for LDA (see </a:t>
            </a:r>
            <a:r>
              <a:rPr lang="en-US" dirty="0" err="1" smtClean="0"/>
              <a:t>Blei</a:t>
            </a:r>
            <a:r>
              <a:rPr lang="en-US" dirty="0" smtClean="0"/>
              <a:t>, Ng, and Jordan, 2003)</a:t>
            </a:r>
          </a:p>
        </p:txBody>
      </p:sp>
      <p:sp>
        <p:nvSpPr>
          <p:cNvPr id="4" name="Slide Number Placeholder 3"/>
          <p:cNvSpPr>
            <a:spLocks noGrp="1"/>
          </p:cNvSpPr>
          <p:nvPr>
            <p:ph type="sldNum" sz="quarter" idx="12"/>
          </p:nvPr>
        </p:nvSpPr>
        <p:spPr/>
        <p:txBody>
          <a:bodyPr/>
          <a:lstStyle/>
          <a:p>
            <a:fld id="{2832416B-85F6-4742-84EF-E92A7D9DDF5E}" type="slidenum">
              <a:rPr lang="en-US" smtClean="0"/>
              <a:t>17</a:t>
            </a:fld>
            <a:endParaRPr lang="en-US"/>
          </a:p>
        </p:txBody>
      </p:sp>
    </p:spTree>
    <p:extLst>
      <p:ext uri="{BB962C8B-B14F-4D97-AF65-F5344CB8AC3E}">
        <p14:creationId xmlns:p14="http://schemas.microsoft.com/office/powerpoint/2010/main" val="41030194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modeling-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559" y="4266699"/>
            <a:ext cx="3473118" cy="23732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28650" y="0"/>
            <a:ext cx="7886700" cy="1325563"/>
          </a:xfrm>
        </p:spPr>
        <p:txBody>
          <a:bodyPr/>
          <a:lstStyle/>
          <a:p>
            <a:r>
              <a:rPr lang="en-US" dirty="0" smtClean="0"/>
              <a:t>Model Evaluation: Perplexity</a:t>
            </a:r>
            <a:endParaRPr lang="en-US" dirty="0"/>
          </a:p>
        </p:txBody>
      </p:sp>
      <p:sp>
        <p:nvSpPr>
          <p:cNvPr id="3" name="Content Placeholder 2"/>
          <p:cNvSpPr>
            <a:spLocks noGrp="1"/>
          </p:cNvSpPr>
          <p:nvPr>
            <p:ph idx="1"/>
          </p:nvPr>
        </p:nvSpPr>
        <p:spPr>
          <a:xfrm>
            <a:off x="529069" y="1073635"/>
            <a:ext cx="7886700" cy="2447528"/>
          </a:xfrm>
        </p:spPr>
        <p:txBody>
          <a:bodyPr/>
          <a:lstStyle/>
          <a:p>
            <a:r>
              <a:rPr lang="en-US" dirty="0" smtClean="0"/>
              <a:t>Perplexity </a:t>
            </a:r>
            <a:r>
              <a:rPr lang="en-US" dirty="0"/>
              <a:t>is the most typical evaluation of </a:t>
            </a:r>
            <a:r>
              <a:rPr lang="en-US" dirty="0" smtClean="0"/>
              <a:t>LDA models </a:t>
            </a:r>
            <a:r>
              <a:rPr lang="en-US" dirty="0"/>
              <a:t>(</a:t>
            </a:r>
            <a:r>
              <a:rPr lang="en-US" dirty="0" err="1"/>
              <a:t>Bao</a:t>
            </a:r>
            <a:r>
              <a:rPr lang="en-US" dirty="0"/>
              <a:t> &amp; </a:t>
            </a:r>
            <a:r>
              <a:rPr lang="en-US" dirty="0" err="1"/>
              <a:t>Datta</a:t>
            </a:r>
            <a:r>
              <a:rPr lang="en-US" dirty="0"/>
              <a:t>, 2014; </a:t>
            </a:r>
            <a:r>
              <a:rPr lang="en-US" dirty="0" err="1"/>
              <a:t>Blei</a:t>
            </a:r>
            <a:r>
              <a:rPr lang="en-US" dirty="0"/>
              <a:t> et al., 2003).</a:t>
            </a:r>
          </a:p>
          <a:p>
            <a:pPr lvl="1"/>
            <a:r>
              <a:rPr lang="en-US" dirty="0" smtClean="0"/>
              <a:t>Perplexity </a:t>
            </a:r>
            <a:r>
              <a:rPr lang="en-US" dirty="0"/>
              <a:t>measures the modeling power by calculating the inverse </a:t>
            </a:r>
            <a:r>
              <a:rPr lang="en-US" dirty="0" smtClean="0"/>
              <a:t>log-likelihood </a:t>
            </a:r>
            <a:r>
              <a:rPr lang="en-US" dirty="0"/>
              <a:t>of unobserved </a:t>
            </a:r>
            <a:r>
              <a:rPr lang="en-US" dirty="0" smtClean="0"/>
              <a:t>documents (an decreasing function). (Higher likelihood, the better model)</a:t>
            </a:r>
            <a:endParaRPr lang="en-US" dirty="0"/>
          </a:p>
          <a:p>
            <a:pPr lvl="1"/>
            <a:r>
              <a:rPr lang="en-US" dirty="0"/>
              <a:t>Better models have lower perplexity, suggesting less uncertainties about the unobserved document.</a:t>
            </a:r>
          </a:p>
          <a:p>
            <a:endParaRPr lang="en-US" dirty="0"/>
          </a:p>
        </p:txBody>
      </p:sp>
      <p:graphicFrame>
        <p:nvGraphicFramePr>
          <p:cNvPr id="4" name="Object 4"/>
          <p:cNvGraphicFramePr>
            <a:graphicFrameLocks noChangeAspect="1"/>
          </p:cNvGraphicFramePr>
          <p:nvPr>
            <p:extLst>
              <p:ext uri="{D42A27DB-BD31-4B8C-83A1-F6EECF244321}">
                <p14:modId xmlns:p14="http://schemas.microsoft.com/office/powerpoint/2010/main" val="755204735"/>
              </p:ext>
            </p:extLst>
          </p:nvPr>
        </p:nvGraphicFramePr>
        <p:xfrm>
          <a:off x="1313330" y="3416086"/>
          <a:ext cx="4477871" cy="990936"/>
        </p:xfrm>
        <a:graphic>
          <a:graphicData uri="http://schemas.openxmlformats.org/presentationml/2006/ole">
            <mc:AlternateContent xmlns:mc="http://schemas.openxmlformats.org/markup-compatibility/2006">
              <mc:Choice xmlns:v="urn:schemas-microsoft-com:vml" Requires="v">
                <p:oleObj spid="_x0000_s1553" name="Equation" r:id="rId4" imgW="2641320" imgH="583920" progId="Equation.3">
                  <p:embed/>
                </p:oleObj>
              </mc:Choice>
              <mc:Fallback>
                <p:oleObj name="Equation" r:id="rId4" imgW="2641320" imgH="5839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3330" y="3416086"/>
                        <a:ext cx="4477871" cy="990936"/>
                      </a:xfrm>
                      <a:prstGeom prst="rect">
                        <a:avLst/>
                      </a:prstGeom>
                      <a:noFill/>
                      <a:ln>
                        <a:noFill/>
                      </a:ln>
                      <a:effectLst/>
                    </p:spPr>
                  </p:pic>
                </p:oleObj>
              </mc:Fallback>
            </mc:AlternateContent>
          </a:graphicData>
        </a:graphic>
      </p:graphicFrame>
      <p:sp>
        <p:nvSpPr>
          <p:cNvPr id="5" name="Rectangle 4"/>
          <p:cNvSpPr/>
          <p:nvPr/>
        </p:nvSpPr>
        <p:spPr>
          <a:xfrm>
            <a:off x="4563035" y="3534960"/>
            <a:ext cx="1057835" cy="3406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005234" y="3443679"/>
            <a:ext cx="1928531" cy="523220"/>
          </a:xfrm>
          <a:prstGeom prst="rect">
            <a:avLst/>
          </a:prstGeom>
          <a:noFill/>
          <a:ln>
            <a:solidFill>
              <a:srgbClr val="FF0000"/>
            </a:solidFill>
          </a:ln>
        </p:spPr>
        <p:txBody>
          <a:bodyPr wrap="square" rtlCol="0">
            <a:spAutoFit/>
          </a:bodyPr>
          <a:lstStyle/>
          <a:p>
            <a:r>
              <a:rPr lang="en-US" sz="1400" dirty="0" smtClean="0"/>
              <a:t>Log-likelihood of each unobserved document</a:t>
            </a:r>
            <a:endParaRPr lang="en-US" sz="1400" dirty="0"/>
          </a:p>
        </p:txBody>
      </p:sp>
      <p:cxnSp>
        <p:nvCxnSpPr>
          <p:cNvPr id="8" name="Straight Arrow Connector 7"/>
          <p:cNvCxnSpPr>
            <a:endCxn id="5" idx="3"/>
          </p:cNvCxnSpPr>
          <p:nvPr/>
        </p:nvCxnSpPr>
        <p:spPr>
          <a:xfrm flipH="1">
            <a:off x="5620870" y="3705289"/>
            <a:ext cx="38436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989294" y="3443680"/>
            <a:ext cx="1694329" cy="99335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797739" y="2922819"/>
            <a:ext cx="2066360" cy="523220"/>
          </a:xfrm>
          <a:prstGeom prst="rect">
            <a:avLst/>
          </a:prstGeom>
          <a:noFill/>
          <a:ln>
            <a:solidFill>
              <a:srgbClr val="0070C0"/>
            </a:solidFill>
          </a:ln>
        </p:spPr>
        <p:txBody>
          <a:bodyPr wrap="square" rtlCol="0">
            <a:spAutoFit/>
          </a:bodyPr>
          <a:lstStyle/>
          <a:p>
            <a:r>
              <a:rPr lang="en-US" sz="1400" dirty="0" smtClean="0"/>
              <a:t>Average log-likelihood of all unobserved document</a:t>
            </a:r>
            <a:endParaRPr lang="en-US" sz="1400" dirty="0"/>
          </a:p>
        </p:txBody>
      </p:sp>
      <p:sp>
        <p:nvSpPr>
          <p:cNvPr id="7" name="TextBox 6"/>
          <p:cNvSpPr txBox="1"/>
          <p:nvPr/>
        </p:nvSpPr>
        <p:spPr>
          <a:xfrm>
            <a:off x="4101768" y="4668631"/>
            <a:ext cx="4413582" cy="1754326"/>
          </a:xfrm>
          <a:prstGeom prst="rect">
            <a:avLst/>
          </a:prstGeom>
          <a:solidFill>
            <a:schemeClr val="bg1">
              <a:lumMod val="95000"/>
            </a:schemeClr>
          </a:solidFill>
        </p:spPr>
        <p:txBody>
          <a:bodyPr wrap="square" rtlCol="0">
            <a:spAutoFit/>
          </a:bodyPr>
          <a:lstStyle/>
          <a:p>
            <a:r>
              <a:rPr lang="en-US" dirty="0" smtClean="0"/>
              <a:t>The figure compares LDA with other topic modeling approaches. The LDA model is consistently better than all other benchmark approaches. Moreover, as the number of topics go up, the LDA model becomes better (i.e., the perplexity decreases.)</a:t>
            </a:r>
            <a:endParaRPr lang="en-US" dirty="0"/>
          </a:p>
        </p:txBody>
      </p:sp>
      <p:sp>
        <p:nvSpPr>
          <p:cNvPr id="13" name="Slide Number Placeholder 12"/>
          <p:cNvSpPr>
            <a:spLocks noGrp="1"/>
          </p:cNvSpPr>
          <p:nvPr>
            <p:ph type="sldNum" sz="quarter" idx="12"/>
          </p:nvPr>
        </p:nvSpPr>
        <p:spPr/>
        <p:txBody>
          <a:bodyPr/>
          <a:lstStyle/>
          <a:p>
            <a:fld id="{2832416B-85F6-4742-84EF-E92A7D9DDF5E}" type="slidenum">
              <a:rPr lang="en-US" smtClean="0"/>
              <a:t>18</a:t>
            </a:fld>
            <a:endParaRPr lang="en-US"/>
          </a:p>
        </p:txBody>
      </p:sp>
      <p:sp>
        <p:nvSpPr>
          <p:cNvPr id="14" name="TextBox 13"/>
          <p:cNvSpPr txBox="1"/>
          <p:nvPr/>
        </p:nvSpPr>
        <p:spPr>
          <a:xfrm>
            <a:off x="5683623" y="4152963"/>
            <a:ext cx="2089675" cy="523220"/>
          </a:xfrm>
          <a:prstGeom prst="rect">
            <a:avLst/>
          </a:prstGeom>
          <a:noFill/>
        </p:spPr>
        <p:txBody>
          <a:bodyPr wrap="none" rtlCol="0">
            <a:spAutoFit/>
          </a:bodyPr>
          <a:lstStyle/>
          <a:p>
            <a:r>
              <a:rPr lang="en-US" sz="1400" b="1" dirty="0" err="1" smtClean="0"/>
              <a:t>W</a:t>
            </a:r>
            <a:r>
              <a:rPr lang="en-US" sz="1400" baseline="-25000" dirty="0" err="1" smtClean="0"/>
              <a:t>d</a:t>
            </a:r>
            <a:r>
              <a:rPr lang="en-US" sz="1400" dirty="0" smtClean="0"/>
              <a:t>: words in document d;</a:t>
            </a:r>
          </a:p>
          <a:p>
            <a:r>
              <a:rPr lang="en-US" sz="1400" i="1" dirty="0" err="1" smtClean="0"/>
              <a:t>N</a:t>
            </a:r>
            <a:r>
              <a:rPr lang="en-US" sz="1400" baseline="-25000" dirty="0" err="1" smtClean="0"/>
              <a:t>d</a:t>
            </a:r>
            <a:r>
              <a:rPr lang="en-US" sz="1400" dirty="0" smtClean="0"/>
              <a:t>: Length of document d</a:t>
            </a:r>
            <a:endParaRPr lang="en-US" sz="1400" dirty="0"/>
          </a:p>
        </p:txBody>
      </p:sp>
    </p:spTree>
    <p:extLst>
      <p:ext uri="{BB962C8B-B14F-4D97-AF65-F5344CB8AC3E}">
        <p14:creationId xmlns:p14="http://schemas.microsoft.com/office/powerpoint/2010/main" val="954307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05"/>
            <a:ext cx="7886700" cy="1325563"/>
          </a:xfrm>
        </p:spPr>
        <p:txBody>
          <a:bodyPr/>
          <a:lstStyle/>
          <a:p>
            <a:r>
              <a:rPr lang="en-US" dirty="0" smtClean="0"/>
              <a:t>Model Evaluation: Topic Coherence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988815"/>
                <a:ext cx="7886700" cy="3070562"/>
              </a:xfrm>
            </p:spPr>
            <p:txBody>
              <a:bodyPr>
                <a:normAutofit lnSpcReduction="10000"/>
              </a:bodyPr>
              <a:lstStyle/>
              <a:p>
                <a:r>
                  <a:rPr lang="en-US" dirty="0" smtClean="0"/>
                  <a:t>Topic coherence evaluates the semantic nature of the learned topics. </a:t>
                </a:r>
              </a:p>
              <a:p>
                <a:pPr lvl="1"/>
                <a:r>
                  <a:rPr lang="en-US" dirty="0" smtClean="0"/>
                  <a:t>Specifically, it measures the semantic similarity among the top keywords of a topic. Topic coherence has shown to be correlated with human evaluations of topic quality.</a:t>
                </a:r>
              </a:p>
              <a:p>
                <a:pPr>
                  <a:lnSpc>
                    <a:spcPct val="110000"/>
                  </a:lnSpc>
                </a:pPr>
                <a:r>
                  <a:rPr lang="en-US" dirty="0" smtClean="0"/>
                  <a:t>Topic coherence a topic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𝜷</m:t>
                        </m:r>
                      </m:e>
                      <m:sub>
                        <m:r>
                          <a:rPr lang="en-US" i="1">
                            <a:latin typeface="Cambria Math" panose="02040503050406030204" pitchFamily="18" charset="0"/>
                          </a:rPr>
                          <m:t>𝑘</m:t>
                        </m:r>
                      </m:sub>
                    </m:sSub>
                  </m:oMath>
                </a14:m>
                <a:r>
                  <a:rPr lang="en-US" dirty="0" smtClean="0"/>
                  <a:t> is calculated by:</a:t>
                </a:r>
                <a:br>
                  <a:rPr lang="en-US" dirty="0" smtClean="0"/>
                </a:br>
                <a14:m>
                  <m:oMath xmlns:m="http://schemas.openxmlformats.org/officeDocument/2006/math">
                    <m:r>
                      <m:rPr>
                        <m:sty m:val="p"/>
                      </m:rPr>
                      <a:rPr lang="en-US" b="0" i="0" smtClean="0">
                        <a:latin typeface="Cambria Math" panose="02040503050406030204" pitchFamily="18" charset="0"/>
                      </a:rPr>
                      <m:t>coherence</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𝜷</m:t>
                            </m:r>
                          </m:e>
                          <m:sub>
                            <m:r>
                              <a:rPr lang="en-US" b="0" i="1" smtClean="0">
                                <a:latin typeface="Cambria Math" panose="02040503050406030204" pitchFamily="18" charset="0"/>
                              </a:rPr>
                              <m:t>𝑘</m:t>
                            </m:r>
                          </m:sub>
                        </m:sSub>
                      </m:e>
                    </m:d>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m:rPr>
                            <m:brk m:alnAt="9"/>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r>
                          <m:rPr>
                            <m:brk m:alnAt="9"/>
                          </m:rP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𝑛</m:t>
                            </m:r>
                          </m:sub>
                        </m:sSub>
                      </m:sub>
                      <m:sup/>
                      <m:e>
                        <m:r>
                          <m:rPr>
                            <m:sty m:val="p"/>
                          </m:rPr>
                          <a:rPr lang="en-US" b="0" i="0" smtClean="0">
                            <a:latin typeface="Cambria Math" panose="02040503050406030204" pitchFamily="18" charset="0"/>
                          </a:rPr>
                          <m:t>score</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m:rPr>
                            <m:brk m:alnAt="9"/>
                          </m:rP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r>
                          <a:rPr lang="en-US" b="0" i="1" smtClean="0">
                            <a:latin typeface="Cambria Math" panose="02040503050406030204" pitchFamily="18" charset="0"/>
                          </a:rPr>
                          <m:t>)</m:t>
                        </m:r>
                      </m:e>
                    </m:nary>
                  </m:oMath>
                </a14:m>
                <a:endParaRPr lang="en-US" dirty="0" smtClean="0"/>
              </a:p>
              <a:p>
                <a:pPr lvl="1">
                  <a:lnSpc>
                    <a:spcPct val="110000"/>
                  </a:lnSpc>
                </a:pPr>
                <a:r>
                  <a:rPr lang="en-US" dirty="0" smtClean="0"/>
                  <a:t>where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𝑛</m:t>
                        </m:r>
                      </m:sub>
                    </m:sSub>
                  </m:oMath>
                </a14:m>
                <a:r>
                  <a:rPr lang="en-US" dirty="0" smtClean="0"/>
                  <a:t> is the top </a:t>
                </a:r>
                <a14:m>
                  <m:oMath xmlns:m="http://schemas.openxmlformats.org/officeDocument/2006/math">
                    <m:r>
                      <a:rPr lang="en-US" i="1" dirty="0" smtClean="0">
                        <a:latin typeface="Cambria Math" panose="02040503050406030204" pitchFamily="18" charset="0"/>
                      </a:rPr>
                      <m:t>𝑛</m:t>
                    </m:r>
                  </m:oMath>
                </a14:m>
                <a:r>
                  <a:rPr lang="en-US" dirty="0" smtClean="0"/>
                  <a:t> keywords of the topic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𝜷</m:t>
                        </m:r>
                      </m:e>
                      <m:sub>
                        <m:r>
                          <a:rPr lang="en-US" i="1">
                            <a:latin typeface="Cambria Math" panose="02040503050406030204" pitchFamily="18" charset="0"/>
                          </a:rPr>
                          <m:t>𝑘</m:t>
                        </m:r>
                      </m:sub>
                    </m:sSub>
                  </m:oMath>
                </a14:m>
                <a:endParaRPr lang="en-US" dirty="0" smtClean="0"/>
              </a:p>
              <a:p>
                <a:r>
                  <a:rPr lang="en-US" dirty="0" smtClean="0"/>
                  <a:t>There are two commonly used score metrics:</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988815"/>
                <a:ext cx="7886700" cy="3070562"/>
              </a:xfrm>
              <a:blipFill>
                <a:blip r:embed="rId3"/>
                <a:stretch>
                  <a:fillRect l="-773" t="-2976" r="-131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832416B-85F6-4742-84EF-E92A7D9DDF5E}" type="slidenum">
              <a:rPr lang="en-US" smtClean="0"/>
              <a:t>19</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320299" y="3740388"/>
                <a:ext cx="4336755" cy="2395015"/>
              </a:xfrm>
              <a:prstGeom prst="rect">
                <a:avLst/>
              </a:prstGeom>
              <a:noFill/>
            </p:spPr>
            <p:txBody>
              <a:bodyPr wrap="square" rtlCol="0">
                <a:spAutoFit/>
              </a:bodyPr>
              <a:lstStyle/>
              <a:p>
                <a:pPr/>
                <a:r>
                  <a:rPr lang="en-US" b="1" dirty="0" smtClean="0"/>
                  <a:t>The Extrinsic UCI Metric (Newman et al. 2010):</a:t>
                </a:r>
                <a:br>
                  <a:rPr lang="en-US" b="1" dirty="0" smtClean="0"/>
                </a:b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score</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m:rPr>
                              <m:brk m:alnAt="9"/>
                            </m:rP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m:rPr>
                                  <m:brk m:alnAt="9"/>
                                </m:rP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r>
                                <a:rPr lang="en-US" b="0" i="1" smtClean="0">
                                  <a:latin typeface="Cambria Math" panose="02040503050406030204" pitchFamily="18" charset="0"/>
                                </a:rPr>
                                <m:t>)</m:t>
                              </m:r>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en-US" b="0" i="1" smtClean="0">
                                  <a:latin typeface="Cambria Math" panose="02040503050406030204" pitchFamily="18" charset="0"/>
                                </a:rPr>
                                <m:t>𝑝</m:t>
                              </m:r>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r>
                                <a:rPr lang="en-US" b="1" i="1" smtClean="0">
                                  <a:latin typeface="Cambria Math" panose="02040503050406030204" pitchFamily="18" charset="0"/>
                                </a:rPr>
                                <m:t>)</m:t>
                              </m:r>
                            </m:den>
                          </m:f>
                        </m:e>
                      </m:func>
                    </m:oMath>
                  </m:oMathPara>
                </a14:m>
                <a:endParaRPr lang="en-US" dirty="0" smtClean="0"/>
              </a:p>
              <a:p>
                <a:r>
                  <a:rPr lang="en-US" dirty="0"/>
                  <a:t>w</a:t>
                </a:r>
                <a:r>
                  <a:rPr lang="en-US" dirty="0" smtClean="0"/>
                  <a:t>here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m:rPr>
                        <m:brk m:alnAt="9"/>
                      </m:rP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r>
                      <a:rPr lang="en-US" i="1">
                        <a:latin typeface="Cambria Math" panose="02040503050406030204" pitchFamily="18" charset="0"/>
                      </a:rPr>
                      <m:t>)</m:t>
                    </m:r>
                  </m:oMath>
                </a14:m>
                <a:r>
                  <a:rPr lang="en-US" dirty="0" smtClean="0"/>
                  <a:t> is the word co-occurrence probability of word pair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m:rPr>
                        <m:brk m:alnAt="9"/>
                      </m:rP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oMath>
                </a14:m>
                <a:r>
                  <a:rPr lang="en-US" dirty="0" smtClean="0"/>
                  <a:t> estimated from an </a:t>
                </a:r>
                <a:r>
                  <a:rPr lang="en-US" i="1" dirty="0" smtClean="0"/>
                  <a:t>external</a:t>
                </a:r>
                <a:r>
                  <a:rPr lang="en-US" dirty="0" smtClean="0"/>
                  <a:t> corpus (e.g., Wikipedia) and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r>
                  <a:rPr lang="en-US" dirty="0" smtClean="0"/>
                  <a:t>) is the probability of word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r>
                  <a:rPr lang="en-US" dirty="0" smtClean="0"/>
                  <a:t> in the external corpus.</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20299" y="3740388"/>
                <a:ext cx="4336755" cy="2395015"/>
              </a:xfrm>
              <a:prstGeom prst="rect">
                <a:avLst/>
              </a:prstGeom>
              <a:blipFill>
                <a:blip r:embed="rId4"/>
                <a:stretch>
                  <a:fillRect l="-1266" t="-1531" b="-3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627149" y="3740388"/>
                <a:ext cx="4336755" cy="2162643"/>
              </a:xfrm>
              <a:prstGeom prst="rect">
                <a:avLst/>
              </a:prstGeom>
              <a:noFill/>
            </p:spPr>
            <p:txBody>
              <a:bodyPr wrap="square" rtlCol="0">
                <a:spAutoFit/>
              </a:bodyPr>
              <a:lstStyle/>
              <a:p>
                <a:pPr/>
                <a:r>
                  <a:rPr lang="en-US" b="1" dirty="0" smtClean="0"/>
                  <a:t>The Intrinsic UMass Metric (</a:t>
                </a:r>
                <a:r>
                  <a:rPr lang="en-US" b="1" dirty="0" err="1" smtClean="0"/>
                  <a:t>Mimno</a:t>
                </a:r>
                <a:r>
                  <a:rPr lang="en-US" b="1" dirty="0" smtClean="0"/>
                  <a:t> et al. 2011):</a:t>
                </a:r>
                <a:br>
                  <a:rPr lang="en-US" b="1" dirty="0" smtClean="0"/>
                </a:b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score</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m:rPr>
                              <m:brk m:alnAt="9"/>
                            </m:rP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m:t>
                              </m:r>
                              <m:r>
                                <m:rPr>
                                  <m:sty m:val="p"/>
                                </m:rPr>
                                <a:rPr lang="en-US" b="0" i="0" smtClean="0">
                                  <a:latin typeface="Cambria Math" panose="02040503050406030204" pitchFamily="18" charset="0"/>
                                </a:rPr>
                                <m:t>D</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m:rPr>
                                      <m:brk m:alnAt="9"/>
                                    </m:rP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e>
                              </m:d>
                              <m:r>
                                <a:rPr lang="en-US" b="0" i="1" smtClean="0">
                                  <a:latin typeface="Cambria Math" panose="02040503050406030204" pitchFamily="18" charset="0"/>
                                </a:rPr>
                                <m:t>+1)</m:t>
                              </m:r>
                            </m:num>
                            <m:den>
                              <m:r>
                                <m:rPr>
                                  <m:sty m:val="p"/>
                                </m:rPr>
                                <a:rPr lang="en-US" b="0" i="0" smtClean="0">
                                  <a:latin typeface="Cambria Math" panose="02040503050406030204" pitchFamily="18" charset="0"/>
                                </a:rPr>
                                <m:t>D</m:t>
                              </m:r>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r>
                                <a:rPr lang="en-US" b="1" i="1" smtClean="0">
                                  <a:latin typeface="Cambria Math" panose="02040503050406030204" pitchFamily="18" charset="0"/>
                                </a:rPr>
                                <m:t>)</m:t>
                              </m:r>
                            </m:den>
                          </m:f>
                        </m:e>
                      </m:func>
                    </m:oMath>
                  </m:oMathPara>
                </a14:m>
                <a:endParaRPr lang="en-US" dirty="0" smtClean="0"/>
              </a:p>
              <a:p>
                <a:r>
                  <a:rPr lang="en-US" dirty="0"/>
                  <a:t>w</a:t>
                </a:r>
                <a:r>
                  <a:rPr lang="en-US" dirty="0" smtClean="0"/>
                  <a:t>here </a:t>
                </a:r>
                <a14:m>
                  <m:oMath xmlns:m="http://schemas.openxmlformats.org/officeDocument/2006/math">
                    <m:r>
                      <m:rPr>
                        <m:sty m:val="p"/>
                      </m:rPr>
                      <a:rPr lang="en-US" dirty="0">
                        <a:latin typeface="Cambria Math" panose="02040503050406030204" pitchFamily="18" charset="0"/>
                      </a:rPr>
                      <m:t>D</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m:rPr>
                        <m:brk m:alnAt="9"/>
                      </m:rP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r>
                      <a:rPr lang="en-US" i="1">
                        <a:latin typeface="Cambria Math" panose="02040503050406030204" pitchFamily="18" charset="0"/>
                      </a:rPr>
                      <m:t>)</m:t>
                    </m:r>
                  </m:oMath>
                </a14:m>
                <a:r>
                  <a:rPr lang="en-US" dirty="0" smtClean="0"/>
                  <a:t> counts the number of documents word pair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m:rPr>
                        <m:brk m:alnAt="9"/>
                      </m:rP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oMath>
                </a14:m>
                <a:r>
                  <a:rPr lang="en-US" dirty="0" smtClean="0"/>
                  <a:t> co-occurred and </a:t>
                </a:r>
                <a14:m>
                  <m:oMath xmlns:m="http://schemas.openxmlformats.org/officeDocument/2006/math">
                    <m:r>
                      <m:rPr>
                        <m:sty m:val="p"/>
                      </m:rPr>
                      <a:rPr lang="en-US">
                        <a:latin typeface="Cambria Math" panose="02040503050406030204" pitchFamily="18" charset="0"/>
                      </a:rPr>
                      <m:t>D</m:t>
                    </m:r>
                    <m:r>
                      <a:rPr lang="en-US" b="1"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r>
                      <a:rPr lang="en-US" b="1" i="1">
                        <a:latin typeface="Cambria Math" panose="02040503050406030204" pitchFamily="18" charset="0"/>
                      </a:rPr>
                      <m:t>)</m:t>
                    </m:r>
                  </m:oMath>
                </a14:m>
                <a:r>
                  <a:rPr lang="en-US" dirty="0" smtClean="0"/>
                  <a:t> counts the number of documents containing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oMath>
                </a14:m>
                <a:r>
                  <a:rPr lang="en-US" dirty="0" smtClean="0"/>
                  <a:t>.</a:t>
                </a:r>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627149" y="3740388"/>
                <a:ext cx="4336755" cy="2162643"/>
              </a:xfrm>
              <a:prstGeom prst="rect">
                <a:avLst/>
              </a:prstGeom>
              <a:blipFill>
                <a:blip r:embed="rId5"/>
                <a:stretch>
                  <a:fillRect l="-1125" t="-1695" r="-4782" b="-2825"/>
                </a:stretch>
              </a:blipFill>
            </p:spPr>
            <p:txBody>
              <a:bodyPr/>
              <a:lstStyle/>
              <a:p>
                <a:r>
                  <a:rPr lang="en-US">
                    <a:noFill/>
                  </a:rPr>
                  <a:t> </a:t>
                </a:r>
              </a:p>
            </p:txBody>
          </p:sp>
        </mc:Fallback>
      </mc:AlternateContent>
      <p:cxnSp>
        <p:nvCxnSpPr>
          <p:cNvPr id="8" name="Straight Connector 7"/>
          <p:cNvCxnSpPr/>
          <p:nvPr/>
        </p:nvCxnSpPr>
        <p:spPr>
          <a:xfrm>
            <a:off x="4572000" y="3740388"/>
            <a:ext cx="0" cy="2118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6031896"/>
            <a:ext cx="9144000" cy="830997"/>
          </a:xfrm>
          <a:prstGeom prst="rect">
            <a:avLst/>
          </a:prstGeom>
        </p:spPr>
        <p:txBody>
          <a:bodyPr wrap="square">
            <a:spAutoFit/>
          </a:bodyPr>
          <a:lstStyle/>
          <a:p>
            <a:r>
              <a:rPr lang="en-US" sz="1200" dirty="0">
                <a:solidFill>
                  <a:srgbClr val="222222"/>
                </a:solidFill>
              </a:rPr>
              <a:t>Newman, D., Lau, J. H., </a:t>
            </a:r>
            <a:r>
              <a:rPr lang="en-US" sz="1200" dirty="0" err="1">
                <a:solidFill>
                  <a:srgbClr val="222222"/>
                </a:solidFill>
              </a:rPr>
              <a:t>Grieser</a:t>
            </a:r>
            <a:r>
              <a:rPr lang="en-US" sz="1200" dirty="0">
                <a:solidFill>
                  <a:srgbClr val="222222"/>
                </a:solidFill>
              </a:rPr>
              <a:t>, K., &amp; Baldwin, T. (</a:t>
            </a:r>
            <a:r>
              <a:rPr lang="en-US" sz="1200" dirty="0" smtClean="0">
                <a:solidFill>
                  <a:srgbClr val="222222"/>
                </a:solidFill>
              </a:rPr>
              <a:t>2010). </a:t>
            </a:r>
            <a:r>
              <a:rPr lang="en-US" sz="1200" dirty="0">
                <a:solidFill>
                  <a:srgbClr val="222222"/>
                </a:solidFill>
              </a:rPr>
              <a:t>Automatic evaluation of topic coherence. In </a:t>
            </a:r>
            <a:r>
              <a:rPr lang="en-US" sz="1200" i="1" dirty="0">
                <a:solidFill>
                  <a:srgbClr val="222222"/>
                </a:solidFill>
              </a:rPr>
              <a:t>Human Language Technologies: The 2010 Annual Conference of the North American Chapter of the Association for Computational Linguistics</a:t>
            </a:r>
            <a:r>
              <a:rPr lang="en-US" sz="1200" dirty="0">
                <a:solidFill>
                  <a:srgbClr val="222222"/>
                </a:solidFill>
              </a:rPr>
              <a:t> (pp. 100-108). </a:t>
            </a:r>
            <a:r>
              <a:rPr lang="en-US" sz="1200" dirty="0" smtClean="0">
                <a:solidFill>
                  <a:srgbClr val="222222"/>
                </a:solidFill>
              </a:rPr>
              <a:t>ACL.</a:t>
            </a:r>
            <a:endParaRPr lang="en-US" sz="1200" dirty="0">
              <a:solidFill>
                <a:srgbClr val="222222"/>
              </a:solidFill>
            </a:endParaRPr>
          </a:p>
          <a:p>
            <a:r>
              <a:rPr lang="en-US" sz="1200" dirty="0" err="1"/>
              <a:t>Mimno</a:t>
            </a:r>
            <a:r>
              <a:rPr lang="en-US" sz="1200" dirty="0"/>
              <a:t>, D., Wallach, H. M., Talley, E., </a:t>
            </a:r>
            <a:r>
              <a:rPr lang="en-US" sz="1200" dirty="0" err="1"/>
              <a:t>Leenders</a:t>
            </a:r>
            <a:r>
              <a:rPr lang="en-US" sz="1200" dirty="0"/>
              <a:t>, M., &amp; McCallum, A. (2011, July). Optimizing semantic coherence in topic models. In </a:t>
            </a:r>
            <a:r>
              <a:rPr lang="en-US" sz="1200" i="1" dirty="0"/>
              <a:t>Proceedings of the conference on empirical methods in natural language processing</a:t>
            </a:r>
            <a:r>
              <a:rPr lang="en-US" sz="1200" dirty="0"/>
              <a:t> (pp. 262-272). </a:t>
            </a:r>
            <a:r>
              <a:rPr lang="en-US" sz="1200" dirty="0" smtClean="0"/>
              <a:t>ACL.</a:t>
            </a:r>
            <a:endParaRPr lang="en-US" sz="1000" dirty="0"/>
          </a:p>
        </p:txBody>
      </p:sp>
    </p:spTree>
    <p:extLst>
      <p:ext uri="{BB962C8B-B14F-4D97-AF65-F5344CB8AC3E}">
        <p14:creationId xmlns:p14="http://schemas.microsoft.com/office/powerpoint/2010/main" val="19279825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en-US" dirty="0"/>
              <a:t>Many of the pictures, results, and other materials are taken from:</a:t>
            </a:r>
          </a:p>
          <a:p>
            <a:pPr lvl="1"/>
            <a:r>
              <a:rPr lang="en-US" dirty="0" smtClean="0"/>
              <a:t>David </a:t>
            </a:r>
            <a:r>
              <a:rPr lang="en-US" dirty="0" err="1"/>
              <a:t>Blei</a:t>
            </a:r>
            <a:r>
              <a:rPr lang="en-US" dirty="0"/>
              <a:t>, Princeton University</a:t>
            </a:r>
          </a:p>
          <a:p>
            <a:pPr lvl="1"/>
            <a:r>
              <a:rPr lang="en-US" dirty="0"/>
              <a:t>The Stanford Natural Language Processing Group</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2</a:t>
            </a:fld>
            <a:endParaRPr lang="en-US"/>
          </a:p>
        </p:txBody>
      </p:sp>
    </p:spTree>
    <p:extLst>
      <p:ext uri="{BB962C8B-B14F-4D97-AF65-F5344CB8AC3E}">
        <p14:creationId xmlns:p14="http://schemas.microsoft.com/office/powerpoint/2010/main" val="8067924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US" dirty="0" smtClean="0"/>
              <a:t>Model Selection: How Many Topics to Choose</a:t>
            </a:r>
            <a:endParaRPr lang="en-US" dirty="0"/>
          </a:p>
        </p:txBody>
      </p:sp>
      <p:sp>
        <p:nvSpPr>
          <p:cNvPr id="3" name="Content Placeholder 2"/>
          <p:cNvSpPr>
            <a:spLocks noGrp="1"/>
          </p:cNvSpPr>
          <p:nvPr>
            <p:ph idx="1"/>
          </p:nvPr>
        </p:nvSpPr>
        <p:spPr>
          <a:xfrm>
            <a:off x="628650" y="911226"/>
            <a:ext cx="7886700" cy="3176680"/>
          </a:xfrm>
        </p:spPr>
        <p:txBody>
          <a:bodyPr/>
          <a:lstStyle/>
          <a:p>
            <a:r>
              <a:rPr lang="en-US" dirty="0" smtClean="0"/>
              <a:t>The author of LDA suggests to select the number of topics from 50 to 150 (</a:t>
            </a:r>
            <a:r>
              <a:rPr lang="en-US" dirty="0" err="1" smtClean="0"/>
              <a:t>Blei</a:t>
            </a:r>
            <a:r>
              <a:rPr lang="en-US" dirty="0" smtClean="0"/>
              <a:t> 2012); however, the optimal number usually depends on the size of the dataset.</a:t>
            </a:r>
          </a:p>
          <a:p>
            <a:r>
              <a:rPr lang="en-US" dirty="0" smtClean="0"/>
              <a:t>Cross validation on perplexity is often used for selecting the number of topics.</a:t>
            </a:r>
          </a:p>
          <a:p>
            <a:pPr lvl="1"/>
            <a:r>
              <a:rPr lang="en-US" dirty="0" smtClean="0"/>
              <a:t>Specifically, we propose possible numbers of topics first, evaluate the average perplexity using cross validation, and pick the number of topics that has the lowest perplexity.</a:t>
            </a:r>
          </a:p>
          <a:p>
            <a:r>
              <a:rPr lang="en-US" dirty="0" smtClean="0"/>
              <a:t>The following plot illustrates the selection of optimal number of topics for 4 datasets.</a:t>
            </a:r>
            <a:endParaRPr lang="en-US" dirty="0"/>
          </a:p>
        </p:txBody>
      </p:sp>
      <p:pic>
        <p:nvPicPr>
          <p:cNvPr id="4" name="Picture 3"/>
          <p:cNvPicPr>
            <a:picLocks noChangeAspect="1"/>
          </p:cNvPicPr>
          <p:nvPr/>
        </p:nvPicPr>
        <p:blipFill>
          <a:blip r:embed="rId2"/>
          <a:stretch>
            <a:fillRect/>
          </a:stretch>
        </p:blipFill>
        <p:spPr>
          <a:xfrm>
            <a:off x="1353670" y="3954929"/>
            <a:ext cx="5225528" cy="2903071"/>
          </a:xfrm>
          <a:prstGeom prst="rect">
            <a:avLst/>
          </a:prstGeom>
        </p:spPr>
      </p:pic>
      <p:sp>
        <p:nvSpPr>
          <p:cNvPr id="5" name="Slide Number Placeholder 4"/>
          <p:cNvSpPr>
            <a:spLocks noGrp="1"/>
          </p:cNvSpPr>
          <p:nvPr>
            <p:ph type="sldNum" sz="quarter" idx="12"/>
          </p:nvPr>
        </p:nvSpPr>
        <p:spPr/>
        <p:txBody>
          <a:bodyPr/>
          <a:lstStyle/>
          <a:p>
            <a:fld id="{2832416B-85F6-4742-84EF-E92A7D9DDF5E}" type="slidenum">
              <a:rPr lang="en-US" smtClean="0"/>
              <a:t>20</a:t>
            </a:fld>
            <a:endParaRPr lang="en-US"/>
          </a:p>
        </p:txBody>
      </p:sp>
    </p:spTree>
    <p:extLst>
      <p:ext uri="{BB962C8B-B14F-4D97-AF65-F5344CB8AC3E}">
        <p14:creationId xmlns:p14="http://schemas.microsoft.com/office/powerpoint/2010/main" val="5916817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LDA </a:t>
            </a:r>
            <a:r>
              <a:rPr lang="en-US" dirty="0"/>
              <a:t>Research Example – </a:t>
            </a:r>
            <a:r>
              <a:rPr lang="en-US" dirty="0" smtClean="0"/>
              <a:t/>
            </a:r>
            <a:br>
              <a:rPr lang="en-US" dirty="0" smtClean="0"/>
            </a:br>
            <a:r>
              <a:rPr lang="en-US" dirty="0" smtClean="0"/>
              <a:t>Profiling Underground Economy Sellers</a:t>
            </a:r>
            <a:endParaRPr lang="en-US" dirty="0"/>
          </a:p>
        </p:txBody>
      </p:sp>
      <p:sp>
        <p:nvSpPr>
          <p:cNvPr id="3" name="Content Placeholder 2"/>
          <p:cNvSpPr>
            <a:spLocks noGrp="1"/>
          </p:cNvSpPr>
          <p:nvPr>
            <p:ph idx="1"/>
          </p:nvPr>
        </p:nvSpPr>
        <p:spPr/>
        <p:txBody>
          <a:bodyPr/>
          <a:lstStyle/>
          <a:p>
            <a:r>
              <a:rPr lang="en-US" dirty="0" smtClean="0"/>
              <a:t>The underground </a:t>
            </a:r>
            <a:r>
              <a:rPr lang="en-US" dirty="0"/>
              <a:t>economy is </a:t>
            </a:r>
            <a:r>
              <a:rPr lang="en-US" dirty="0" smtClean="0"/>
              <a:t>the </a:t>
            </a:r>
            <a:r>
              <a:rPr lang="en-US" dirty="0"/>
              <a:t>online black market for exchanging products/services that </a:t>
            </a:r>
            <a:r>
              <a:rPr lang="en-US" dirty="0" smtClean="0"/>
              <a:t>relate </a:t>
            </a:r>
            <a:r>
              <a:rPr lang="en-US" dirty="0"/>
              <a:t>to </a:t>
            </a:r>
            <a:r>
              <a:rPr lang="en-US" dirty="0" smtClean="0"/>
              <a:t>cybercrimes.</a:t>
            </a:r>
          </a:p>
          <a:p>
            <a:endParaRPr lang="en-US" dirty="0" smtClean="0"/>
          </a:p>
          <a:p>
            <a:r>
              <a:rPr lang="en-US" dirty="0" smtClean="0"/>
              <a:t>Cyber crime activities have been mostly commoditized in the underground economy. </a:t>
            </a:r>
            <a:r>
              <a:rPr lang="en-US" dirty="0" smtClean="0">
                <a:sym typeface="Wingdings" panose="05000000000000000000" pitchFamily="2" charset="2"/>
              </a:rPr>
              <a:t> S</a:t>
            </a:r>
            <a:r>
              <a:rPr lang="en-US" dirty="0" smtClean="0"/>
              <a:t>ellers impose a growing threat to cyber security.</a:t>
            </a:r>
          </a:p>
          <a:p>
            <a:endParaRPr lang="en-US" dirty="0" smtClean="0"/>
          </a:p>
          <a:p>
            <a:r>
              <a:rPr lang="en-US" dirty="0" smtClean="0"/>
              <a:t>Sellers advertise their products/services by giving details about their resources, payments, contacts, etc.</a:t>
            </a:r>
          </a:p>
          <a:p>
            <a:endParaRPr lang="en-US" dirty="0" smtClean="0"/>
          </a:p>
          <a:p>
            <a:r>
              <a:rPr lang="en-US" b="1" dirty="0" smtClean="0"/>
              <a:t>Objective</a:t>
            </a:r>
            <a:r>
              <a:rPr lang="en-US" dirty="0" smtClean="0"/>
              <a:t>: to profile underground economy sellers to reflect their specialties(characteristics)</a:t>
            </a:r>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21</a:t>
            </a:fld>
            <a:endParaRPr lang="en-US"/>
          </a:p>
        </p:txBody>
      </p:sp>
      <p:sp>
        <p:nvSpPr>
          <p:cNvPr id="5" name="Rectangle 4"/>
          <p:cNvSpPr/>
          <p:nvPr/>
        </p:nvSpPr>
        <p:spPr>
          <a:xfrm>
            <a:off x="628650" y="6396335"/>
            <a:ext cx="7886699" cy="461665"/>
          </a:xfrm>
          <a:prstGeom prst="rect">
            <a:avLst/>
          </a:prstGeom>
        </p:spPr>
        <p:txBody>
          <a:bodyPr wrap="square">
            <a:spAutoFit/>
          </a:bodyPr>
          <a:lstStyle/>
          <a:p>
            <a:r>
              <a:rPr lang="en-US" sz="1200" dirty="0">
                <a:solidFill>
                  <a:srgbClr val="222222"/>
                </a:solidFill>
                <a:latin typeface="Arial" panose="020B0604020202020204" pitchFamily="34" charset="0"/>
              </a:rPr>
              <a:t>Li, W., Chen, H., &amp; </a:t>
            </a:r>
            <a:r>
              <a:rPr lang="en-US" sz="1200" dirty="0" err="1">
                <a:solidFill>
                  <a:srgbClr val="222222"/>
                </a:solidFill>
                <a:latin typeface="Arial" panose="020B0604020202020204" pitchFamily="34" charset="0"/>
              </a:rPr>
              <a:t>Nunamaker</a:t>
            </a:r>
            <a:r>
              <a:rPr lang="en-US" sz="1200" dirty="0">
                <a:solidFill>
                  <a:srgbClr val="222222"/>
                </a:solidFill>
                <a:latin typeface="Arial" panose="020B0604020202020204" pitchFamily="34" charset="0"/>
              </a:rPr>
              <a:t> Jr, J. F. (2016). Identifying and profiling key sellers in cyber carding community: </a:t>
            </a:r>
            <a:r>
              <a:rPr lang="en-US" sz="1200" dirty="0" err="1">
                <a:solidFill>
                  <a:srgbClr val="222222"/>
                </a:solidFill>
                <a:latin typeface="Arial" panose="020B0604020202020204" pitchFamily="34" charset="0"/>
              </a:rPr>
              <a:t>AZSecure</a:t>
            </a:r>
            <a:r>
              <a:rPr lang="en-US" sz="1200" dirty="0">
                <a:solidFill>
                  <a:srgbClr val="222222"/>
                </a:solidFill>
                <a:latin typeface="Arial" panose="020B0604020202020204" pitchFamily="34" charset="0"/>
              </a:rPr>
              <a:t> text mining system. </a:t>
            </a:r>
            <a:r>
              <a:rPr lang="en-US" sz="1200" i="1" dirty="0">
                <a:solidFill>
                  <a:srgbClr val="222222"/>
                </a:solidFill>
                <a:latin typeface="Arial" panose="020B0604020202020204" pitchFamily="34" charset="0"/>
              </a:rPr>
              <a:t>Journal of Management Information Systems</a:t>
            </a:r>
            <a:r>
              <a:rPr lang="en-US" sz="1200" dirty="0">
                <a:solidFill>
                  <a:srgbClr val="222222"/>
                </a:solidFill>
                <a:latin typeface="Arial" panose="020B0604020202020204" pitchFamily="34" charset="0"/>
              </a:rPr>
              <a:t>, </a:t>
            </a:r>
            <a:r>
              <a:rPr lang="en-US" sz="1200" i="1" dirty="0">
                <a:solidFill>
                  <a:srgbClr val="222222"/>
                </a:solidFill>
                <a:latin typeface="Arial" panose="020B0604020202020204" pitchFamily="34" charset="0"/>
              </a:rPr>
              <a:t>33</a:t>
            </a:r>
            <a:r>
              <a:rPr lang="en-US" sz="1200" dirty="0">
                <a:solidFill>
                  <a:srgbClr val="222222"/>
                </a:solidFill>
                <a:latin typeface="Arial" panose="020B0604020202020204" pitchFamily="34" charset="0"/>
              </a:rPr>
              <a:t>(4), 1059-1086.</a:t>
            </a:r>
            <a:endParaRPr lang="en-US" sz="1200" dirty="0"/>
          </a:p>
        </p:txBody>
      </p:sp>
    </p:spTree>
    <p:extLst>
      <p:ext uri="{BB962C8B-B14F-4D97-AF65-F5344CB8AC3E}">
        <p14:creationId xmlns:p14="http://schemas.microsoft.com/office/powerpoint/2010/main" val="38367853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6" descr="framework.png"/>
          <p:cNvPicPr>
            <a:picLocks noChangeAspect="1"/>
          </p:cNvPicPr>
          <p:nvPr/>
        </p:nvPicPr>
        <p:blipFill>
          <a:blip r:embed="rId2" cstate="print"/>
          <a:stretch>
            <a:fillRect/>
          </a:stretch>
        </p:blipFill>
        <p:spPr>
          <a:xfrm>
            <a:off x="169719" y="4216497"/>
            <a:ext cx="8804562" cy="2362200"/>
          </a:xfrm>
          <a:prstGeom prst="rect">
            <a:avLst/>
          </a:prstGeom>
        </p:spPr>
      </p:pic>
      <p:sp>
        <p:nvSpPr>
          <p:cNvPr id="2" name="Title 1"/>
          <p:cNvSpPr>
            <a:spLocks noGrp="1"/>
          </p:cNvSpPr>
          <p:nvPr>
            <p:ph type="title"/>
          </p:nvPr>
        </p:nvSpPr>
        <p:spPr/>
        <p:txBody>
          <a:bodyPr/>
          <a:lstStyle/>
          <a:p>
            <a:r>
              <a:rPr lang="en-US" dirty="0" smtClean="0"/>
              <a:t>LDA </a:t>
            </a:r>
            <a:r>
              <a:rPr lang="en-US" dirty="0"/>
              <a:t>Research Example – </a:t>
            </a:r>
            <a:br>
              <a:rPr lang="en-US" dirty="0"/>
            </a:br>
            <a:r>
              <a:rPr lang="en-US" dirty="0"/>
              <a:t>Profiling Underground Economy Sellers</a:t>
            </a:r>
          </a:p>
        </p:txBody>
      </p:sp>
      <p:sp>
        <p:nvSpPr>
          <p:cNvPr id="3" name="Content Placeholder 2"/>
          <p:cNvSpPr>
            <a:spLocks noGrp="1"/>
          </p:cNvSpPr>
          <p:nvPr>
            <p:ph idx="1"/>
          </p:nvPr>
        </p:nvSpPr>
        <p:spPr>
          <a:xfrm>
            <a:off x="628650" y="1825625"/>
            <a:ext cx="7886700" cy="2435657"/>
          </a:xfrm>
        </p:spPr>
        <p:txBody>
          <a:bodyPr/>
          <a:lstStyle/>
          <a:p>
            <a:r>
              <a:rPr lang="en-US" dirty="0" smtClean="0"/>
              <a:t>Input: Original threads from hacker forums</a:t>
            </a:r>
          </a:p>
          <a:p>
            <a:r>
              <a:rPr lang="en-US" dirty="0" smtClean="0"/>
              <a:t>Preprocessing:</a:t>
            </a:r>
          </a:p>
          <a:p>
            <a:pPr lvl="1"/>
            <a:r>
              <a:rPr lang="en-US" dirty="0" smtClean="0"/>
              <a:t>Thread Retrieval: Identifying threads related to the underground economy by conducting snowball sampling-based keywords search</a:t>
            </a:r>
          </a:p>
          <a:p>
            <a:pPr lvl="1"/>
            <a:r>
              <a:rPr lang="en-US" dirty="0" smtClean="0"/>
              <a:t>Thread Classification: Identifying advertisement threads using </a:t>
            </a:r>
            <a:r>
              <a:rPr lang="en-US" dirty="0" err="1" smtClean="0"/>
              <a:t>MaxEnt</a:t>
            </a:r>
            <a:r>
              <a:rPr lang="en-US" dirty="0" smtClean="0"/>
              <a:t> classifier</a:t>
            </a:r>
          </a:p>
          <a:p>
            <a:pPr lvl="2"/>
            <a:r>
              <a:rPr lang="en-US" dirty="0" smtClean="0"/>
              <a:t>Focusing on malware advertisements and stolen card advertisement</a:t>
            </a:r>
          </a:p>
          <a:p>
            <a:pPr lvl="2"/>
            <a:r>
              <a:rPr lang="en-US" dirty="0" smtClean="0"/>
              <a:t>Can be generalized to other advertisements.</a:t>
            </a:r>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22</a:t>
            </a:fld>
            <a:endParaRPr lang="en-US"/>
          </a:p>
        </p:txBody>
      </p:sp>
      <p:sp>
        <p:nvSpPr>
          <p:cNvPr id="6" name="Rectangle 5"/>
          <p:cNvSpPr/>
          <p:nvPr/>
        </p:nvSpPr>
        <p:spPr>
          <a:xfrm>
            <a:off x="7466121" y="4785064"/>
            <a:ext cx="1384916" cy="1677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37419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12477"/>
            <a:ext cx="7886700" cy="954250"/>
          </a:xfrm>
        </p:spPr>
        <p:txBody>
          <a:bodyPr>
            <a:normAutofit fontScale="90000"/>
          </a:bodyPr>
          <a:lstStyle/>
          <a:p>
            <a:r>
              <a:rPr lang="en-US" dirty="0" smtClean="0"/>
              <a:t>LDA </a:t>
            </a:r>
            <a:r>
              <a:rPr lang="en-US" dirty="0"/>
              <a:t>Research Example – </a:t>
            </a:r>
            <a:br>
              <a:rPr lang="en-US" dirty="0"/>
            </a:br>
            <a:r>
              <a:rPr lang="en-US" dirty="0"/>
              <a:t>Profiling Underground Economy Sellers</a:t>
            </a:r>
          </a:p>
        </p:txBody>
      </p:sp>
      <p:sp>
        <p:nvSpPr>
          <p:cNvPr id="3" name="Content Placeholder 2"/>
          <p:cNvSpPr>
            <a:spLocks noGrp="1"/>
          </p:cNvSpPr>
          <p:nvPr>
            <p:ph idx="1"/>
          </p:nvPr>
        </p:nvSpPr>
        <p:spPr>
          <a:xfrm>
            <a:off x="628649" y="966727"/>
            <a:ext cx="7886700" cy="973044"/>
          </a:xfrm>
        </p:spPr>
        <p:txBody>
          <a:bodyPr>
            <a:normAutofit lnSpcReduction="10000"/>
          </a:bodyPr>
          <a:lstStyle/>
          <a:p>
            <a:r>
              <a:rPr lang="en-US" dirty="0" smtClean="0"/>
              <a:t>To profile the seller, we seek to identify the major topics in its advertisement.</a:t>
            </a:r>
          </a:p>
          <a:p>
            <a:r>
              <a:rPr lang="en-US" dirty="0" smtClean="0"/>
              <a:t>Example input:</a:t>
            </a:r>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23</a:t>
            </a:fld>
            <a:endParaRPr lang="en-US"/>
          </a:p>
        </p:txBody>
      </p:sp>
      <p:grpSp>
        <p:nvGrpSpPr>
          <p:cNvPr id="19" name="Group 18"/>
          <p:cNvGrpSpPr/>
          <p:nvPr/>
        </p:nvGrpSpPr>
        <p:grpSpPr>
          <a:xfrm>
            <a:off x="423567" y="1939771"/>
            <a:ext cx="8296865" cy="4918229"/>
            <a:chOff x="0" y="146154"/>
            <a:chExt cx="9144000" cy="6575321"/>
          </a:xfrm>
        </p:grpSpPr>
        <p:sp>
          <p:nvSpPr>
            <p:cNvPr id="20"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23</a:t>
              </a:fld>
              <a:endParaRPr lang="en-US"/>
            </a:p>
          </p:txBody>
        </p:sp>
        <p:pic>
          <p:nvPicPr>
            <p:cNvPr id="21" name="Picture 20" descr="rescator.PNG"/>
            <p:cNvPicPr>
              <a:picLocks noChangeAspect="1"/>
            </p:cNvPicPr>
            <p:nvPr/>
          </p:nvPicPr>
          <p:blipFill>
            <a:blip r:embed="rId2" cstate="print"/>
            <a:stretch>
              <a:fillRect/>
            </a:stretch>
          </p:blipFill>
          <p:spPr>
            <a:xfrm>
              <a:off x="0" y="146154"/>
              <a:ext cx="9144000" cy="6565692"/>
            </a:xfrm>
            <a:prstGeom prst="rect">
              <a:avLst/>
            </a:prstGeom>
          </p:spPr>
        </p:pic>
        <p:sp>
          <p:nvSpPr>
            <p:cNvPr id="22" name="Rectangle 21"/>
            <p:cNvSpPr/>
            <p:nvPr/>
          </p:nvSpPr>
          <p:spPr>
            <a:xfrm>
              <a:off x="0" y="152400"/>
              <a:ext cx="1143000" cy="990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752600" y="1600200"/>
              <a:ext cx="7239000" cy="914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133600" y="2819400"/>
              <a:ext cx="2667000" cy="1066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752600" y="5410200"/>
              <a:ext cx="64008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133600" y="3962400"/>
              <a:ext cx="2667000" cy="1371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133600" y="5867400"/>
              <a:ext cx="762000" cy="533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ular Callout 27"/>
            <p:cNvSpPr/>
            <p:nvPr/>
          </p:nvSpPr>
          <p:spPr>
            <a:xfrm>
              <a:off x="100040" y="1283662"/>
              <a:ext cx="1195360" cy="654683"/>
            </a:xfrm>
            <a:prstGeom prst="wedgeRectCallout">
              <a:avLst>
                <a:gd name="adj1" fmla="val -24892"/>
                <a:gd name="adj2" fmla="val -61801"/>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smtClean="0"/>
                <a:t>Seller of stolen data: </a:t>
              </a:r>
              <a:r>
                <a:rPr lang="en-US" sz="1200" dirty="0" err="1" smtClean="0"/>
                <a:t>Rescator</a:t>
              </a:r>
              <a:endParaRPr lang="en-US" sz="1200" dirty="0"/>
            </a:p>
          </p:txBody>
        </p:sp>
        <p:sp>
          <p:nvSpPr>
            <p:cNvPr id="29" name="Rectangular Callout 28"/>
            <p:cNvSpPr/>
            <p:nvPr/>
          </p:nvSpPr>
          <p:spPr>
            <a:xfrm>
              <a:off x="2057400" y="811832"/>
              <a:ext cx="1371600" cy="635969"/>
            </a:xfrm>
            <a:prstGeom prst="wedgeRectCallout">
              <a:avLst>
                <a:gd name="adj1" fmla="val -15385"/>
                <a:gd name="adj2" fmla="val 62869"/>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smtClean="0"/>
                <a:t>Description of the stolen data/service</a:t>
              </a:r>
              <a:endParaRPr lang="en-US" sz="1200" dirty="0"/>
            </a:p>
          </p:txBody>
        </p:sp>
        <p:sp>
          <p:nvSpPr>
            <p:cNvPr id="30" name="Rectangular Callout 29"/>
            <p:cNvSpPr/>
            <p:nvPr/>
          </p:nvSpPr>
          <p:spPr>
            <a:xfrm>
              <a:off x="4953000" y="2590800"/>
              <a:ext cx="2137809" cy="381000"/>
            </a:xfrm>
            <a:prstGeom prst="wedgeRectCallout">
              <a:avLst>
                <a:gd name="adj1" fmla="val -56308"/>
                <a:gd name="adj2" fmla="val 15206"/>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smtClean="0"/>
                <a:t>Prices of the stolen data</a:t>
              </a:r>
              <a:endParaRPr lang="en-US" sz="1200" dirty="0"/>
            </a:p>
          </p:txBody>
        </p:sp>
        <p:cxnSp>
          <p:nvCxnSpPr>
            <p:cNvPr id="31" name="Elbow Connector 30"/>
            <p:cNvCxnSpPr>
              <a:stCxn id="26" idx="1"/>
              <a:endCxn id="27" idx="1"/>
            </p:cNvCxnSpPr>
            <p:nvPr/>
          </p:nvCxnSpPr>
          <p:spPr>
            <a:xfrm rot="10800000" flipV="1">
              <a:off x="2133600" y="4648200"/>
              <a:ext cx="12700" cy="1485900"/>
            </a:xfrm>
            <a:prstGeom prst="bentConnector3">
              <a:avLst>
                <a:gd name="adj1" fmla="val 5193104"/>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ctangular Callout 31"/>
            <p:cNvSpPr/>
            <p:nvPr/>
          </p:nvSpPr>
          <p:spPr>
            <a:xfrm>
              <a:off x="304800" y="4648198"/>
              <a:ext cx="1066799" cy="914402"/>
            </a:xfrm>
            <a:prstGeom prst="wedgeRectCallout">
              <a:avLst>
                <a:gd name="adj1" fmla="val 60276"/>
                <a:gd name="adj2" fmla="val -11691"/>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smtClean="0"/>
                <a:t>Contact: a dedicated shop and ICQ</a:t>
              </a:r>
              <a:endParaRPr lang="en-US" sz="1200" dirty="0"/>
            </a:p>
          </p:txBody>
        </p:sp>
        <p:sp>
          <p:nvSpPr>
            <p:cNvPr id="33" name="Rectangular Callout 32"/>
            <p:cNvSpPr/>
            <p:nvPr/>
          </p:nvSpPr>
          <p:spPr>
            <a:xfrm>
              <a:off x="6400799" y="5083581"/>
              <a:ext cx="1576359" cy="250420"/>
            </a:xfrm>
            <a:prstGeom prst="wedgeRectCallout">
              <a:avLst>
                <a:gd name="adj1" fmla="val 12985"/>
                <a:gd name="adj2" fmla="val 67619"/>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smtClean="0"/>
                <a:t>Payment Options</a:t>
              </a:r>
              <a:endParaRPr lang="en-US" sz="1200" dirty="0"/>
            </a:p>
          </p:txBody>
        </p:sp>
      </p:grpSp>
    </p:spTree>
    <p:extLst>
      <p:ext uri="{BB962C8B-B14F-4D97-AF65-F5344CB8AC3E}">
        <p14:creationId xmlns:p14="http://schemas.microsoft.com/office/powerpoint/2010/main" val="25615601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LDA </a:t>
            </a:r>
            <a:r>
              <a:rPr lang="en-US" dirty="0"/>
              <a:t>Research Example – </a:t>
            </a:r>
            <a:br>
              <a:rPr lang="en-US" dirty="0"/>
            </a:br>
            <a:r>
              <a:rPr lang="en-US" dirty="0"/>
              <a:t>Profiling Underground Economy Sellers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898265"/>
              </a:xfrm>
            </p:spPr>
            <p:txBody>
              <a:bodyPr>
                <a:normAutofit/>
              </a:bodyPr>
              <a:lstStyle/>
              <a:p>
                <a:r>
                  <a:rPr lang="en-US" dirty="0" smtClean="0"/>
                  <a:t>For LDA model selection, we use perplexity to choose the optimal number of topics for the advertisement corpus.</a:t>
                </a:r>
              </a:p>
              <a:p>
                <a:r>
                  <a:rPr lang="en-US" dirty="0" smtClean="0"/>
                  <a:t>Output:</a:t>
                </a:r>
              </a:p>
              <a:p>
                <a:pPr lvl="1"/>
                <a:r>
                  <a:rPr lang="en-US" dirty="0" smtClean="0"/>
                  <a:t>LDA gives the probabilities of each topics associated with the seller.</a:t>
                </a:r>
              </a:p>
              <a:p>
                <a:pPr lvl="1"/>
                <a:r>
                  <a:rPr lang="en-US" dirty="0" smtClean="0"/>
                  <a:t>We pick the top-</a:t>
                </a:r>
                <a14:m>
                  <m:oMath xmlns:m="http://schemas.openxmlformats.org/officeDocument/2006/math">
                    <m:r>
                      <a:rPr lang="en-US" i="1" dirty="0" smtClean="0">
                        <a:latin typeface="Cambria Math" panose="02040503050406030204" pitchFamily="18" charset="0"/>
                      </a:rPr>
                      <m:t>𝐾</m:t>
                    </m:r>
                  </m:oMath>
                </a14:m>
                <a:r>
                  <a:rPr lang="en-US" dirty="0" smtClean="0"/>
                  <a:t> topics to profile the seller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=5</m:t>
                    </m:r>
                  </m:oMath>
                </a14:m>
                <a:r>
                  <a:rPr lang="en-US" dirty="0" smtClean="0"/>
                  <a:t> in our example).</a:t>
                </a:r>
              </a:p>
              <a:p>
                <a:pPr lvl="1"/>
                <a:r>
                  <a:rPr lang="en-US" dirty="0" smtClean="0"/>
                  <a:t>For each topic, we pick the top-</a:t>
                </a:r>
                <a14:m>
                  <m:oMath xmlns:m="http://schemas.openxmlformats.org/officeDocument/2006/math">
                    <m:r>
                      <a:rPr lang="en-US" i="1" dirty="0" smtClean="0">
                        <a:latin typeface="Cambria Math" panose="02040503050406030204" pitchFamily="18" charset="0"/>
                      </a:rPr>
                      <m:t>𝐽</m:t>
                    </m:r>
                  </m:oMath>
                </a14:m>
                <a:r>
                  <a:rPr lang="en-US" dirty="0" smtClean="0"/>
                  <a:t> keywords to interpret the topic (</a:t>
                </a:r>
                <a14:m>
                  <m:oMath xmlns:m="http://schemas.openxmlformats.org/officeDocument/2006/math">
                    <m:r>
                      <a:rPr lang="en-US" i="1" dirty="0" smtClean="0">
                        <a:latin typeface="Cambria Math" panose="02040503050406030204" pitchFamily="18" charset="0"/>
                      </a:rPr>
                      <m:t>𝐽</m:t>
                    </m:r>
                    <m:r>
                      <a:rPr lang="en-US" i="1" dirty="0" smtClean="0">
                        <a:latin typeface="Cambria Math" panose="02040503050406030204" pitchFamily="18" charset="0"/>
                      </a:rPr>
                      <m:t>=10</m:t>
                    </m:r>
                  </m:oMath>
                </a14:m>
                <a:r>
                  <a:rPr lang="en-US" dirty="0" smtClean="0"/>
                  <a:t> in our example).</a:t>
                </a:r>
              </a:p>
              <a:p>
                <a:r>
                  <a:rPr lang="en-US" dirty="0" smtClean="0"/>
                  <a:t>The following table helps us to profile </a:t>
                </a:r>
                <a:r>
                  <a:rPr lang="en-US" dirty="0" err="1" smtClean="0"/>
                  <a:t>Rescator</a:t>
                </a:r>
                <a:r>
                  <a:rPr lang="en-US" dirty="0" smtClean="0"/>
                  <a:t> based on </a:t>
                </a:r>
                <a:r>
                  <a:rPr lang="en-US" smtClean="0"/>
                  <a:t>its characteristics </a:t>
                </a:r>
                <a:r>
                  <a:rPr lang="en-US" dirty="0" smtClean="0"/>
                  <a:t>in terms of the product, the payment, and the contact.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898265"/>
              </a:xfrm>
              <a:blipFill rotWithShape="0">
                <a:blip r:embed="rId2"/>
                <a:stretch>
                  <a:fillRect l="-773" t="-2311" r="-850" b="-33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832416B-85F6-4742-84EF-E92A7D9DDF5E}" type="slidenum">
              <a:rPr lang="en-US" smtClean="0"/>
              <a:t>24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040560299"/>
              </p:ext>
            </p:extLst>
          </p:nvPr>
        </p:nvGraphicFramePr>
        <p:xfrm>
          <a:off x="175673" y="4723890"/>
          <a:ext cx="8792654" cy="1826263"/>
        </p:xfrm>
        <a:graphic>
          <a:graphicData uri="http://schemas.openxmlformats.org/drawingml/2006/table">
            <a:tbl>
              <a:tblPr/>
              <a:tblGrid>
                <a:gridCol w="391898">
                  <a:extLst>
                    <a:ext uri="{9D8B030D-6E8A-4147-A177-3AD203B41FA5}">
                      <a16:colId xmlns:a16="http://schemas.microsoft.com/office/drawing/2014/main" val="20000"/>
                    </a:ext>
                  </a:extLst>
                </a:gridCol>
                <a:gridCol w="5455687">
                  <a:extLst>
                    <a:ext uri="{9D8B030D-6E8A-4147-A177-3AD203B41FA5}">
                      <a16:colId xmlns:a16="http://schemas.microsoft.com/office/drawing/2014/main" val="20001"/>
                    </a:ext>
                  </a:extLst>
                </a:gridCol>
                <a:gridCol w="2945069">
                  <a:extLst>
                    <a:ext uri="{9D8B030D-6E8A-4147-A177-3AD203B41FA5}">
                      <a16:colId xmlns:a16="http://schemas.microsoft.com/office/drawing/2014/main" val="20002"/>
                    </a:ext>
                  </a:extLst>
                </a:gridCol>
              </a:tblGrid>
              <a:tr h="190500">
                <a:tc gridSpan="3">
                  <a:txBody>
                    <a:bodyPr/>
                    <a:lstStyle/>
                    <a:p>
                      <a:pPr marL="0" marR="0">
                        <a:lnSpc>
                          <a:spcPct val="107000"/>
                        </a:lnSpc>
                        <a:spcBef>
                          <a:spcPts val="0"/>
                        </a:spcBef>
                        <a:spcAft>
                          <a:spcPts val="0"/>
                        </a:spcAft>
                      </a:pPr>
                      <a:r>
                        <a:rPr lang="en-US" sz="1400" b="1" dirty="0" smtClean="0">
                          <a:solidFill>
                            <a:srgbClr val="FFFFFF"/>
                          </a:solidFill>
                          <a:latin typeface="Calibri"/>
                          <a:ea typeface="Times New Roman"/>
                          <a:cs typeface="Times New Roman"/>
                        </a:rPr>
                        <a:t>Top </a:t>
                      </a:r>
                      <a:r>
                        <a:rPr lang="en-US" sz="1400" b="1" dirty="0">
                          <a:solidFill>
                            <a:srgbClr val="FFFFFF"/>
                          </a:solidFill>
                          <a:latin typeface="Calibri"/>
                          <a:ea typeface="Times New Roman"/>
                          <a:cs typeface="Times New Roman"/>
                        </a:rPr>
                        <a:t>Seller Characteristics of </a:t>
                      </a:r>
                      <a:r>
                        <a:rPr lang="en-US" sz="1400" b="1" i="1" dirty="0" err="1">
                          <a:solidFill>
                            <a:srgbClr val="FFFFFF"/>
                          </a:solidFill>
                          <a:latin typeface="Calibri"/>
                          <a:ea typeface="Times New Roman"/>
                          <a:cs typeface="Times New Roman"/>
                        </a:rPr>
                        <a:t>Rescator</a:t>
                      </a:r>
                      <a:endParaRPr lang="en-US" sz="14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Top Keywords</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Interpretation</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5</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shop, wmz, icq, webmoney, price, dump, </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a:lnSpc>
                          <a:spcPct val="107000"/>
                        </a:lnSpc>
                        <a:spcBef>
                          <a:spcPts val="0"/>
                        </a:spcBef>
                        <a:spcAft>
                          <a:spcPts val="0"/>
                        </a:spcAft>
                      </a:pPr>
                      <a:r>
                        <a:rPr lang="en-US" sz="1400" b="1">
                          <a:solidFill>
                            <a:srgbClr val="000000"/>
                          </a:solidFill>
                          <a:latin typeface="Calibri"/>
                          <a:ea typeface="Times New Roman"/>
                          <a:cs typeface="Times New Roman"/>
                        </a:rPr>
                        <a:t>Product:</a:t>
                      </a:r>
                      <a:r>
                        <a:rPr lang="en-US" sz="1400">
                          <a:solidFill>
                            <a:srgbClr val="000000"/>
                          </a:solidFill>
                          <a:latin typeface="Calibri"/>
                          <a:ea typeface="Times New Roman"/>
                          <a:cs typeface="Times New Roman"/>
                        </a:rPr>
                        <a:t> CCs, dumps (valid, verified);</a:t>
                      </a:r>
                      <a:br>
                        <a:rPr lang="en-US" sz="1400">
                          <a:solidFill>
                            <a:srgbClr val="000000"/>
                          </a:solidFill>
                          <a:latin typeface="Calibri"/>
                          <a:ea typeface="Times New Roman"/>
                          <a:cs typeface="Times New Roman"/>
                        </a:rPr>
                      </a:br>
                      <a:r>
                        <a:rPr lang="en-US" sz="1400" b="1">
                          <a:solidFill>
                            <a:srgbClr val="000000"/>
                          </a:solidFill>
                          <a:latin typeface="Calibri"/>
                          <a:ea typeface="Times New Roman"/>
                          <a:cs typeface="Times New Roman"/>
                        </a:rPr>
                        <a:t>Payment:</a:t>
                      </a:r>
                      <a:r>
                        <a:rPr lang="en-US" sz="1400">
                          <a:solidFill>
                            <a:srgbClr val="000000"/>
                          </a:solidFill>
                          <a:latin typeface="Calibri"/>
                          <a:ea typeface="Times New Roman"/>
                          <a:cs typeface="Times New Roman"/>
                        </a:rPr>
                        <a:t> wmz, webmoney, bitcoin, lesspay;</a:t>
                      </a:r>
                      <a:br>
                        <a:rPr lang="en-US" sz="1400">
                          <a:solidFill>
                            <a:srgbClr val="000000"/>
                          </a:solidFill>
                          <a:latin typeface="Calibri"/>
                          <a:ea typeface="Times New Roman"/>
                          <a:cs typeface="Times New Roman"/>
                        </a:rPr>
                      </a:br>
                      <a:r>
                        <a:rPr lang="en-US" sz="1400" b="1">
                          <a:solidFill>
                            <a:srgbClr val="000000"/>
                          </a:solidFill>
                          <a:latin typeface="Calibri"/>
                          <a:ea typeface="Times New Roman"/>
                          <a:cs typeface="Times New Roman"/>
                        </a:rPr>
                        <a:t>Contact:</a:t>
                      </a:r>
                      <a:r>
                        <a:rPr lang="en-US" sz="1400">
                          <a:solidFill>
                            <a:srgbClr val="000000"/>
                          </a:solidFill>
                          <a:latin typeface="Calibri"/>
                          <a:ea typeface="Times New Roman"/>
                          <a:cs typeface="Times New Roman"/>
                        </a:rPr>
                        <a:t> shop, register, deposit, email, icq, jabber</a:t>
                      </a:r>
                      <a:endParaRPr lang="en-US" sz="14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6</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валид(valid), чекер(checker), карты(cards), баланс(balance), карт(cards)</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3"/>
                  </a:ext>
                </a:extLst>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8</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shop, good, CCs, bases, update, cards, bitcoin, webmoney, validity, lesspay</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4"/>
                  </a:ext>
                </a:extLst>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11</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dollars, dumps, deposit, payment, sell, online, verified</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5"/>
                  </a:ext>
                </a:extLst>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16</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000000"/>
                          </a:solidFill>
                          <a:latin typeface="Calibri"/>
                          <a:ea typeface="Times New Roman"/>
                          <a:cs typeface="Times New Roman"/>
                        </a:rPr>
                        <a:t>email, shop, register, </a:t>
                      </a:r>
                      <a:r>
                        <a:rPr lang="en-US" sz="1400" dirty="0" err="1">
                          <a:solidFill>
                            <a:srgbClr val="000000"/>
                          </a:solidFill>
                          <a:latin typeface="Calibri"/>
                          <a:ea typeface="Times New Roman"/>
                          <a:cs typeface="Times New Roman"/>
                        </a:rPr>
                        <a:t>icq</a:t>
                      </a:r>
                      <a:r>
                        <a:rPr lang="en-US" sz="1400" dirty="0">
                          <a:solidFill>
                            <a:srgbClr val="000000"/>
                          </a:solidFill>
                          <a:latin typeface="Calibri"/>
                          <a:ea typeface="Times New Roman"/>
                          <a:cs typeface="Times New Roman"/>
                        </a:rPr>
                        <a:t>, account, jabber, </a:t>
                      </a:r>
                      <a:endParaRPr lang="en-US" sz="14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34856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lumMod val="75000"/>
                  </a:schemeClr>
                </a:solidFill>
              </a:rPr>
              <a:t>Introduction and Motivation</a:t>
            </a:r>
          </a:p>
          <a:p>
            <a:r>
              <a:rPr lang="en-US" dirty="0" smtClean="0">
                <a:solidFill>
                  <a:schemeClr val="bg1">
                    <a:lumMod val="75000"/>
                  </a:schemeClr>
                </a:solidFill>
              </a:rPr>
              <a:t>Latent </a:t>
            </a:r>
            <a:r>
              <a:rPr lang="en-US" dirty="0" err="1" smtClean="0">
                <a:solidFill>
                  <a:schemeClr val="bg1">
                    <a:lumMod val="75000"/>
                  </a:schemeClr>
                </a:solidFill>
              </a:rPr>
              <a:t>Dirichlet</a:t>
            </a:r>
            <a:r>
              <a:rPr lang="en-US" dirty="0" smtClean="0">
                <a:solidFill>
                  <a:schemeClr val="bg1">
                    <a:lumMod val="75000"/>
                  </a:schemeClr>
                </a:solidFill>
              </a:rPr>
              <a:t> Allocation</a:t>
            </a:r>
          </a:p>
          <a:p>
            <a:pPr lvl="1"/>
            <a:r>
              <a:rPr lang="en-US" dirty="0">
                <a:solidFill>
                  <a:schemeClr val="bg1">
                    <a:lumMod val="75000"/>
                  </a:schemeClr>
                </a:solidFill>
              </a:rPr>
              <a:t>Probabilistic Modeling Overview</a:t>
            </a:r>
          </a:p>
          <a:p>
            <a:pPr lvl="1"/>
            <a:r>
              <a:rPr lang="en-US" dirty="0">
                <a:solidFill>
                  <a:schemeClr val="bg1">
                    <a:lumMod val="75000"/>
                  </a:schemeClr>
                </a:solidFill>
              </a:rPr>
              <a:t>LDA Assumptions</a:t>
            </a:r>
          </a:p>
          <a:p>
            <a:pPr lvl="1"/>
            <a:r>
              <a:rPr lang="en-US" dirty="0" smtClean="0">
                <a:solidFill>
                  <a:schemeClr val="bg1">
                    <a:lumMod val="75000"/>
                  </a:schemeClr>
                </a:solidFill>
              </a:rPr>
              <a:t>Inference</a:t>
            </a:r>
          </a:p>
          <a:p>
            <a:pPr lvl="1"/>
            <a:r>
              <a:rPr lang="en-US" dirty="0" smtClean="0">
                <a:solidFill>
                  <a:schemeClr val="bg1">
                    <a:lumMod val="75000"/>
                  </a:schemeClr>
                </a:solidFill>
              </a:rPr>
              <a:t>Evaluation</a:t>
            </a:r>
          </a:p>
          <a:p>
            <a:pPr lvl="1"/>
            <a:r>
              <a:rPr lang="en-US" dirty="0" smtClean="0">
                <a:solidFill>
                  <a:schemeClr val="bg1">
                    <a:lumMod val="75000"/>
                  </a:schemeClr>
                </a:solidFill>
              </a:rPr>
              <a:t>Research Example: LDA Application in Profiling </a:t>
            </a:r>
            <a:r>
              <a:rPr lang="en-US" dirty="0">
                <a:solidFill>
                  <a:schemeClr val="bg1">
                    <a:lumMod val="75000"/>
                  </a:schemeClr>
                </a:solidFill>
              </a:rPr>
              <a:t>Underground Economy Sellers</a:t>
            </a:r>
          </a:p>
          <a:p>
            <a:r>
              <a:rPr lang="en-US" b="1" dirty="0" smtClean="0"/>
              <a:t>LDA Variants</a:t>
            </a:r>
          </a:p>
          <a:p>
            <a:pPr lvl="1"/>
            <a:r>
              <a:rPr lang="en-US" b="1" dirty="0" smtClean="0"/>
              <a:t>Relaxing </a:t>
            </a:r>
            <a:r>
              <a:rPr lang="en-US" b="1" dirty="0"/>
              <a:t>the Assumptions of </a:t>
            </a:r>
            <a:r>
              <a:rPr lang="en-US" b="1" dirty="0" smtClean="0"/>
              <a:t>LDA</a:t>
            </a:r>
          </a:p>
          <a:p>
            <a:pPr lvl="1"/>
            <a:r>
              <a:rPr lang="en-US" b="1" dirty="0" smtClean="0"/>
              <a:t>Incorporating Metadata</a:t>
            </a:r>
          </a:p>
          <a:p>
            <a:pPr lvl="1"/>
            <a:r>
              <a:rPr lang="en-US" b="1" dirty="0"/>
              <a:t>Coupling with Deep Learning</a:t>
            </a:r>
          </a:p>
          <a:p>
            <a:pPr lvl="1"/>
            <a:r>
              <a:rPr lang="en-US" b="1" dirty="0" smtClean="0"/>
              <a:t>Generalizing </a:t>
            </a:r>
            <a:r>
              <a:rPr lang="en-US" b="1" dirty="0"/>
              <a:t>to Other Kinds of </a:t>
            </a:r>
            <a:r>
              <a:rPr lang="en-US" b="1" dirty="0" smtClean="0"/>
              <a:t>Data</a:t>
            </a:r>
          </a:p>
          <a:p>
            <a:r>
              <a:rPr lang="en-US" dirty="0" smtClean="0">
                <a:solidFill>
                  <a:schemeClr val="bg1">
                    <a:lumMod val="75000"/>
                  </a:schemeClr>
                </a:solidFill>
              </a:rPr>
              <a:t>Future Directions</a:t>
            </a:r>
          </a:p>
          <a:p>
            <a:r>
              <a:rPr lang="en-US" dirty="0" smtClean="0">
                <a:solidFill>
                  <a:schemeClr val="bg1">
                    <a:lumMod val="75000"/>
                  </a:schemeClr>
                </a:solidFill>
              </a:rPr>
              <a:t>Tools &amp; Implementation Details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25</a:t>
            </a:fld>
            <a:endParaRPr lang="en-US"/>
          </a:p>
        </p:txBody>
      </p:sp>
    </p:spTree>
    <p:extLst>
      <p:ext uri="{BB962C8B-B14F-4D97-AF65-F5344CB8AC3E}">
        <p14:creationId xmlns:p14="http://schemas.microsoft.com/office/powerpoint/2010/main" val="28658390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 Variants: Relaxing the </a:t>
            </a:r>
            <a:r>
              <a:rPr lang="en-US" dirty="0" smtClean="0"/>
              <a:t>Assumptions </a:t>
            </a:r>
            <a:r>
              <a:rPr lang="en-US" dirty="0"/>
              <a:t>of </a:t>
            </a:r>
            <a:r>
              <a:rPr lang="en-US" dirty="0" smtClean="0"/>
              <a:t>LDA</a:t>
            </a:r>
            <a:endParaRPr lang="en-US" dirty="0"/>
          </a:p>
        </p:txBody>
      </p:sp>
      <p:sp>
        <p:nvSpPr>
          <p:cNvPr id="3" name="Content Placeholder 2"/>
          <p:cNvSpPr>
            <a:spLocks noGrp="1"/>
          </p:cNvSpPr>
          <p:nvPr>
            <p:ph idx="1"/>
          </p:nvPr>
        </p:nvSpPr>
        <p:spPr/>
        <p:txBody>
          <a:bodyPr>
            <a:normAutofit/>
          </a:bodyPr>
          <a:lstStyle/>
          <a:p>
            <a:r>
              <a:rPr lang="en-US" sz="2400" dirty="0" smtClean="0"/>
              <a:t>Consider the order of the words: words in a document cannot be exchanged</a:t>
            </a:r>
          </a:p>
          <a:p>
            <a:pPr lvl="1"/>
            <a:r>
              <a:rPr lang="en-US" sz="2000" dirty="0" smtClean="0"/>
              <a:t>Conditioning on the previous word (Wallach 2006)</a:t>
            </a:r>
          </a:p>
          <a:p>
            <a:pPr lvl="1"/>
            <a:r>
              <a:rPr lang="en-US" sz="2000" dirty="0" smtClean="0"/>
              <a:t>Hidden Markov Model (Griffiths et al. 2005)</a:t>
            </a:r>
          </a:p>
          <a:p>
            <a:endParaRPr lang="en-US" sz="2400" dirty="0" smtClean="0"/>
          </a:p>
          <a:p>
            <a:r>
              <a:rPr lang="en-US" sz="2400" dirty="0" smtClean="0"/>
              <a:t>Consider the order of the documents</a:t>
            </a:r>
          </a:p>
          <a:p>
            <a:pPr lvl="1"/>
            <a:r>
              <a:rPr lang="en-US" sz="2000" dirty="0" smtClean="0"/>
              <a:t>Dynamic LDA (</a:t>
            </a:r>
            <a:r>
              <a:rPr lang="en-US" sz="2000" dirty="0" err="1" smtClean="0"/>
              <a:t>Blei</a:t>
            </a:r>
            <a:r>
              <a:rPr lang="en-US" sz="2000" dirty="0" smtClean="0"/>
              <a:t> &amp; Lafferty 2006)</a:t>
            </a:r>
          </a:p>
          <a:p>
            <a:endParaRPr lang="en-US" sz="2400" dirty="0" smtClean="0"/>
          </a:p>
          <a:p>
            <a:r>
              <a:rPr lang="en-US" sz="2400" dirty="0" smtClean="0"/>
              <a:t>Consider previously unseen topics: the number of topics is not fixed</a:t>
            </a:r>
          </a:p>
          <a:p>
            <a:pPr lvl="1"/>
            <a:r>
              <a:rPr lang="en-US" sz="2000" dirty="0" smtClean="0"/>
              <a:t>Bayesian </a:t>
            </a:r>
            <a:r>
              <a:rPr lang="en-US" sz="2000" dirty="0" err="1" smtClean="0"/>
              <a:t>Nonparametrics</a:t>
            </a:r>
            <a:r>
              <a:rPr lang="en-US" sz="2000" dirty="0" smtClean="0"/>
              <a:t> (</a:t>
            </a:r>
            <a:r>
              <a:rPr lang="en-US" sz="2000" dirty="0" err="1" smtClean="0"/>
              <a:t>Blei</a:t>
            </a:r>
            <a:r>
              <a:rPr lang="en-US" sz="2000" dirty="0" smtClean="0"/>
              <a:t> et al. 2010)</a:t>
            </a:r>
          </a:p>
        </p:txBody>
      </p:sp>
      <p:sp>
        <p:nvSpPr>
          <p:cNvPr id="4" name="Slide Number Placeholder 3"/>
          <p:cNvSpPr>
            <a:spLocks noGrp="1"/>
          </p:cNvSpPr>
          <p:nvPr>
            <p:ph type="sldNum" sz="quarter" idx="12"/>
          </p:nvPr>
        </p:nvSpPr>
        <p:spPr/>
        <p:txBody>
          <a:bodyPr/>
          <a:lstStyle/>
          <a:p>
            <a:fld id="{2832416B-85F6-4742-84EF-E92A7D9DDF5E}" type="slidenum">
              <a:rPr lang="en-US" smtClean="0"/>
              <a:t>26</a:t>
            </a:fld>
            <a:endParaRPr lang="en-US"/>
          </a:p>
        </p:txBody>
      </p:sp>
    </p:spTree>
    <p:extLst>
      <p:ext uri="{BB962C8B-B14F-4D97-AF65-F5344CB8AC3E}">
        <p14:creationId xmlns:p14="http://schemas.microsoft.com/office/powerpoint/2010/main" val="39760089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6244"/>
            <a:ext cx="7886700" cy="609601"/>
          </a:xfrm>
        </p:spPr>
        <p:txBody>
          <a:bodyPr/>
          <a:lstStyle/>
          <a:p>
            <a:r>
              <a:rPr lang="en-US" dirty="0" smtClean="0"/>
              <a:t>Dynamic LDA</a:t>
            </a:r>
            <a:endParaRPr lang="en-US" dirty="0"/>
          </a:p>
        </p:txBody>
      </p:sp>
      <p:sp>
        <p:nvSpPr>
          <p:cNvPr id="3" name="Content Placeholder 2"/>
          <p:cNvSpPr>
            <a:spLocks noGrp="1"/>
          </p:cNvSpPr>
          <p:nvPr>
            <p:ph idx="1"/>
          </p:nvPr>
        </p:nvSpPr>
        <p:spPr>
          <a:xfrm>
            <a:off x="628650" y="853126"/>
            <a:ext cx="7886700" cy="2608294"/>
          </a:xfrm>
        </p:spPr>
        <p:txBody>
          <a:bodyPr>
            <a:normAutofit/>
          </a:bodyPr>
          <a:lstStyle/>
          <a:p>
            <a:r>
              <a:rPr lang="en-US" dirty="0" smtClean="0"/>
              <a:t>Motivation:</a:t>
            </a:r>
          </a:p>
          <a:p>
            <a:pPr lvl="1"/>
            <a:r>
              <a:rPr lang="en-US" dirty="0" smtClean="0"/>
              <a:t>LDA assumes the order of documents does not matter (Not appropriate for sequential corpora)</a:t>
            </a:r>
          </a:p>
          <a:p>
            <a:pPr lvl="1"/>
            <a:r>
              <a:rPr lang="en-US" dirty="0" smtClean="0"/>
              <a:t>We want to capture language change over time.</a:t>
            </a:r>
          </a:p>
          <a:p>
            <a:r>
              <a:rPr lang="en-US" dirty="0" smtClean="0"/>
              <a:t>In Dynamic LDA, topic evolves over time.</a:t>
            </a:r>
          </a:p>
          <a:p>
            <a:pPr lvl="1"/>
            <a:r>
              <a:rPr lang="en-US" dirty="0" smtClean="0"/>
              <a:t>Dynamic LDA uses a logistic normal distribution to model topics evolving over time.</a:t>
            </a:r>
          </a:p>
          <a:p>
            <a:pPr lvl="1"/>
            <a:endParaRPr lang="en-US" dirty="0"/>
          </a:p>
        </p:txBody>
      </p:sp>
      <p:grpSp>
        <p:nvGrpSpPr>
          <p:cNvPr id="11" name="Group 10"/>
          <p:cNvGrpSpPr/>
          <p:nvPr/>
        </p:nvGrpSpPr>
        <p:grpSpPr>
          <a:xfrm>
            <a:off x="468406" y="2999497"/>
            <a:ext cx="3997138" cy="3362672"/>
            <a:chOff x="574862" y="2975080"/>
            <a:chExt cx="3997138" cy="3362672"/>
          </a:xfrm>
        </p:grpSpPr>
        <p:pic>
          <p:nvPicPr>
            <p:cNvPr id="5" name="Picture 4"/>
            <p:cNvPicPr>
              <a:picLocks noChangeAspect="1"/>
            </p:cNvPicPr>
            <p:nvPr/>
          </p:nvPicPr>
          <p:blipFill>
            <a:blip r:embed="rId2"/>
            <a:stretch>
              <a:fillRect/>
            </a:stretch>
          </p:blipFill>
          <p:spPr>
            <a:xfrm>
              <a:off x="574862" y="2975080"/>
              <a:ext cx="3997138" cy="2993340"/>
            </a:xfrm>
            <a:prstGeom prst="rect">
              <a:avLst/>
            </a:prstGeom>
          </p:spPr>
        </p:pic>
        <p:sp>
          <p:nvSpPr>
            <p:cNvPr id="4" name="TextBox 3"/>
            <p:cNvSpPr txBox="1"/>
            <p:nvPr/>
          </p:nvSpPr>
          <p:spPr>
            <a:xfrm>
              <a:off x="1322928" y="5968420"/>
              <a:ext cx="2501006" cy="369332"/>
            </a:xfrm>
            <a:prstGeom prst="rect">
              <a:avLst/>
            </a:prstGeom>
            <a:solidFill>
              <a:schemeClr val="bg1">
                <a:lumMod val="95000"/>
              </a:schemeClr>
            </a:solidFill>
          </p:spPr>
          <p:txBody>
            <a:bodyPr wrap="none" rtlCol="0">
              <a:spAutoFit/>
            </a:bodyPr>
            <a:lstStyle/>
            <a:p>
              <a:r>
                <a:rPr lang="en-US" smtClean="0"/>
                <a:t>Topics drift through time</a:t>
              </a:r>
              <a:endParaRPr lang="en-US"/>
            </a:p>
          </p:txBody>
        </p:sp>
      </p:grpSp>
      <p:sp>
        <p:nvSpPr>
          <p:cNvPr id="12" name="TextBox 11"/>
          <p:cNvSpPr txBox="1"/>
          <p:nvPr/>
        </p:nvSpPr>
        <p:spPr>
          <a:xfrm>
            <a:off x="4465544" y="3276754"/>
            <a:ext cx="1039708" cy="369332"/>
          </a:xfrm>
          <a:prstGeom prst="rect">
            <a:avLst/>
          </a:prstGeom>
          <a:noFill/>
        </p:spPr>
        <p:txBody>
          <a:bodyPr wrap="none" rtlCol="0">
            <a:spAutoFit/>
          </a:bodyPr>
          <a:lstStyle/>
          <a:p>
            <a:r>
              <a:rPr lang="en-US" dirty="0" smtClean="0"/>
              <a:t>Example:</a:t>
            </a:r>
            <a:endParaRPr lang="en-US"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0266" y="3427689"/>
            <a:ext cx="4654004" cy="2638429"/>
          </a:xfrm>
          <a:prstGeom prst="rect">
            <a:avLst/>
          </a:prstGeom>
        </p:spPr>
      </p:pic>
      <p:sp>
        <p:nvSpPr>
          <p:cNvPr id="6" name="Slide Number Placeholder 5"/>
          <p:cNvSpPr>
            <a:spLocks noGrp="1"/>
          </p:cNvSpPr>
          <p:nvPr>
            <p:ph type="sldNum" sz="quarter" idx="12"/>
          </p:nvPr>
        </p:nvSpPr>
        <p:spPr/>
        <p:txBody>
          <a:bodyPr/>
          <a:lstStyle/>
          <a:p>
            <a:fld id="{2832416B-85F6-4742-84EF-E92A7D9DDF5E}" type="slidenum">
              <a:rPr lang="en-US" smtClean="0"/>
              <a:t>27</a:t>
            </a:fld>
            <a:endParaRPr lang="en-US"/>
          </a:p>
        </p:txBody>
      </p:sp>
      <p:sp>
        <p:nvSpPr>
          <p:cNvPr id="7" name="TextBox 6"/>
          <p:cNvSpPr txBox="1"/>
          <p:nvPr/>
        </p:nvSpPr>
        <p:spPr>
          <a:xfrm>
            <a:off x="308653" y="6356351"/>
            <a:ext cx="8526694" cy="646331"/>
          </a:xfrm>
          <a:prstGeom prst="rect">
            <a:avLst/>
          </a:prstGeom>
          <a:noFill/>
        </p:spPr>
        <p:txBody>
          <a:bodyPr wrap="square" rtlCol="0">
            <a:spAutoFit/>
          </a:bodyPr>
          <a:lstStyle/>
          <a:p>
            <a:r>
              <a:rPr lang="en-US" sz="1200" dirty="0" err="1"/>
              <a:t>Blei</a:t>
            </a:r>
            <a:r>
              <a:rPr lang="en-US" sz="1200" dirty="0"/>
              <a:t>, D. M., and Lafferty, J. D. 2006. “Dynamic topic models,” in </a:t>
            </a:r>
            <a:r>
              <a:rPr lang="en-US" sz="1200" i="1" dirty="0"/>
              <a:t>Proceedings of the 23rd international conference on Machine learning (ICML 2006)</a:t>
            </a:r>
            <a:r>
              <a:rPr lang="en-US" sz="1200" dirty="0"/>
              <a:t>, pp. 113–120 (</a:t>
            </a:r>
            <a:r>
              <a:rPr lang="en-US" sz="1200" dirty="0" err="1"/>
              <a:t>doi</a:t>
            </a:r>
            <a:r>
              <a:rPr lang="en-US" sz="1200" dirty="0"/>
              <a:t>: 10.1145/1143844.1143859).</a:t>
            </a:r>
          </a:p>
          <a:p>
            <a:endParaRPr lang="en-US" sz="1200" dirty="0"/>
          </a:p>
        </p:txBody>
      </p:sp>
    </p:spTree>
    <p:extLst>
      <p:ext uri="{BB962C8B-B14F-4D97-AF65-F5344CB8AC3E}">
        <p14:creationId xmlns:p14="http://schemas.microsoft.com/office/powerpoint/2010/main" val="10163740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Nonparametric Topic Modeling: Hierarchical </a:t>
            </a:r>
            <a:r>
              <a:rPr lang="en-US" dirty="0" err="1" smtClean="0"/>
              <a:t>Dirichlet</a:t>
            </a:r>
            <a:r>
              <a:rPr lang="en-US" dirty="0" smtClean="0"/>
              <a:t> Process</a:t>
            </a:r>
            <a:endParaRPr lang="en-US" dirty="0"/>
          </a:p>
        </p:txBody>
      </p:sp>
      <p:sp>
        <p:nvSpPr>
          <p:cNvPr id="3" name="Content Placeholder 2"/>
          <p:cNvSpPr>
            <a:spLocks noGrp="1"/>
          </p:cNvSpPr>
          <p:nvPr>
            <p:ph idx="1"/>
          </p:nvPr>
        </p:nvSpPr>
        <p:spPr/>
        <p:txBody>
          <a:bodyPr/>
          <a:lstStyle/>
          <a:p>
            <a:r>
              <a:rPr lang="en-US" dirty="0" smtClean="0"/>
              <a:t>Bayesian </a:t>
            </a:r>
            <a:r>
              <a:rPr lang="en-US" dirty="0" err="1" smtClean="0"/>
              <a:t>nonparametrics</a:t>
            </a:r>
            <a:r>
              <a:rPr lang="en-US" dirty="0" smtClean="0"/>
              <a:t>: the parameter space has infinite </a:t>
            </a:r>
            <a:r>
              <a:rPr lang="en-US" dirty="0" err="1" smtClean="0"/>
              <a:t>imension</a:t>
            </a:r>
            <a:endParaRPr lang="en-US" dirty="0" smtClean="0"/>
          </a:p>
          <a:p>
            <a:pPr lvl="1"/>
            <a:endParaRPr lang="en-US" dirty="0"/>
          </a:p>
          <a:p>
            <a:r>
              <a:rPr lang="en-US" dirty="0" smtClean="0"/>
              <a:t>Nonparametric topic model: a topic model whose topic space has infinite dimension (i.e., an infinite number of topics)</a:t>
            </a:r>
          </a:p>
          <a:p>
            <a:pPr lvl="1"/>
            <a:r>
              <a:rPr lang="en-US" dirty="0" smtClean="0"/>
              <a:t>Less vulnerable to model overfitting or </a:t>
            </a:r>
            <a:r>
              <a:rPr lang="en-US" dirty="0" err="1" smtClean="0"/>
              <a:t>underfitting</a:t>
            </a:r>
            <a:r>
              <a:rPr lang="en-US" dirty="0" smtClean="0"/>
              <a:t> caused by the misspecification of topic number</a:t>
            </a:r>
          </a:p>
          <a:p>
            <a:pPr lvl="1"/>
            <a:endParaRPr lang="en-US" dirty="0"/>
          </a:p>
          <a:p>
            <a:r>
              <a:rPr lang="en-US" dirty="0" smtClean="0"/>
              <a:t>A prominent nonparametric topic model is hierarchical </a:t>
            </a:r>
            <a:r>
              <a:rPr lang="en-US" dirty="0" err="1" smtClean="0"/>
              <a:t>Dirichlet</a:t>
            </a:r>
            <a:r>
              <a:rPr lang="en-US" dirty="0" smtClean="0"/>
              <a:t> Process (HDP) (</a:t>
            </a:r>
            <a:r>
              <a:rPr lang="en-US" dirty="0" err="1" smtClean="0"/>
              <a:t>Teh</a:t>
            </a:r>
            <a:r>
              <a:rPr lang="en-US" dirty="0" smtClean="0"/>
              <a:t> et al. 2006)</a:t>
            </a:r>
          </a:p>
          <a:p>
            <a:pPr lvl="1"/>
            <a:r>
              <a:rPr lang="en-US" dirty="0" smtClean="0"/>
              <a:t>HDP is increasingly chosen for modeling topics over LDA for its reliability and flexibility.</a:t>
            </a:r>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28</a:t>
            </a:fld>
            <a:endParaRPr lang="en-US" dirty="0"/>
          </a:p>
        </p:txBody>
      </p:sp>
      <p:sp>
        <p:nvSpPr>
          <p:cNvPr id="5" name="Rectangle 4"/>
          <p:cNvSpPr/>
          <p:nvPr/>
        </p:nvSpPr>
        <p:spPr>
          <a:xfrm>
            <a:off x="628650" y="6351510"/>
            <a:ext cx="7886700" cy="461665"/>
          </a:xfrm>
          <a:prstGeom prst="rect">
            <a:avLst/>
          </a:prstGeom>
        </p:spPr>
        <p:txBody>
          <a:bodyPr wrap="square">
            <a:spAutoFit/>
          </a:bodyPr>
          <a:lstStyle/>
          <a:p>
            <a:r>
              <a:rPr lang="en-US" sz="1200" dirty="0" err="1">
                <a:solidFill>
                  <a:srgbClr val="222222"/>
                </a:solidFill>
                <a:latin typeface="Arial" panose="020B0604020202020204" pitchFamily="34" charset="0"/>
              </a:rPr>
              <a:t>Teh</a:t>
            </a:r>
            <a:r>
              <a:rPr lang="en-US" sz="1200" dirty="0">
                <a:solidFill>
                  <a:srgbClr val="222222"/>
                </a:solidFill>
                <a:latin typeface="Arial" panose="020B0604020202020204" pitchFamily="34" charset="0"/>
              </a:rPr>
              <a:t>, Y. W., Jordan, M. I., Beal, M. J., &amp; </a:t>
            </a:r>
            <a:r>
              <a:rPr lang="en-US" sz="1200" dirty="0" err="1">
                <a:solidFill>
                  <a:srgbClr val="222222"/>
                </a:solidFill>
                <a:latin typeface="Arial" panose="020B0604020202020204" pitchFamily="34" charset="0"/>
              </a:rPr>
              <a:t>Blei</a:t>
            </a:r>
            <a:r>
              <a:rPr lang="en-US" sz="1200" dirty="0">
                <a:solidFill>
                  <a:srgbClr val="222222"/>
                </a:solidFill>
                <a:latin typeface="Arial" panose="020B0604020202020204" pitchFamily="34" charset="0"/>
              </a:rPr>
              <a:t>, D. M. (2006). Hierarchical </a:t>
            </a:r>
            <a:r>
              <a:rPr lang="en-US" sz="1200" dirty="0" err="1">
                <a:solidFill>
                  <a:srgbClr val="222222"/>
                </a:solidFill>
                <a:latin typeface="Arial" panose="020B0604020202020204" pitchFamily="34" charset="0"/>
              </a:rPr>
              <a:t>Dirichlet</a:t>
            </a:r>
            <a:r>
              <a:rPr lang="en-US" sz="1200" dirty="0">
                <a:solidFill>
                  <a:srgbClr val="222222"/>
                </a:solidFill>
                <a:latin typeface="Arial" panose="020B0604020202020204" pitchFamily="34" charset="0"/>
              </a:rPr>
              <a:t> Processes. </a:t>
            </a:r>
            <a:r>
              <a:rPr lang="en-US" sz="1200" i="1" dirty="0">
                <a:solidFill>
                  <a:srgbClr val="222222"/>
                </a:solidFill>
                <a:latin typeface="Arial" panose="020B0604020202020204" pitchFamily="34" charset="0"/>
              </a:rPr>
              <a:t>Journal of the American Statistical Association</a:t>
            </a:r>
            <a:r>
              <a:rPr lang="en-US" sz="1200" dirty="0">
                <a:solidFill>
                  <a:srgbClr val="222222"/>
                </a:solidFill>
                <a:latin typeface="Arial" panose="020B0604020202020204" pitchFamily="34" charset="0"/>
              </a:rPr>
              <a:t>, 1566-1581.</a:t>
            </a:r>
            <a:endParaRPr lang="en-US" sz="1200" dirty="0"/>
          </a:p>
        </p:txBody>
      </p:sp>
    </p:spTree>
    <p:extLst>
      <p:ext uri="{BB962C8B-B14F-4D97-AF65-F5344CB8AC3E}">
        <p14:creationId xmlns:p14="http://schemas.microsoft.com/office/powerpoint/2010/main" val="3515679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Dirichlet</a:t>
            </a:r>
            <a:r>
              <a:rPr lang="en-US" dirty="0" smtClean="0"/>
              <a:t> Process: the Major Building Block of HDP</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a:lnSpc>
                    <a:spcPct val="100000"/>
                  </a:lnSpc>
                </a:pPr>
                <a:r>
                  <a:rPr lang="en-US" dirty="0" err="1" smtClean="0"/>
                  <a:t>Dirichlet</a:t>
                </a:r>
                <a:r>
                  <a:rPr lang="en-US" dirty="0" smtClean="0"/>
                  <a:t> process (DP): A probability distribution of discrete distributions over the topic space with probability one.</a:t>
                </a:r>
                <a:br>
                  <a:rPr lang="en-US" dirty="0" smtClean="0"/>
                </a:b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𝐺</m:t>
                        </m:r>
                      </m:e>
                      <m:sub>
                        <m:r>
                          <a:rPr lang="en-US" sz="2000" i="1" dirty="0">
                            <a:latin typeface="Cambria Math" panose="02040503050406030204" pitchFamily="18" charset="0"/>
                          </a:rPr>
                          <m:t>0</m:t>
                        </m:r>
                      </m:sub>
                    </m:sSub>
                    <m:r>
                      <a:rPr lang="en-US" sz="2000">
                        <a:latin typeface="Cambria Math" charset="0"/>
                      </a:rPr>
                      <m:t>~</m:t>
                    </m:r>
                    <m:r>
                      <a:rPr lang="en-US" sz="2000" i="1">
                        <a:latin typeface="Cambria Math" charset="0"/>
                      </a:rPr>
                      <m:t>𝐷𝑃</m:t>
                    </m:r>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charset="0"/>
                          </a:rPr>
                          <m:t>,</m:t>
                        </m:r>
                        <m:r>
                          <a:rPr lang="en-US" sz="2000" i="1">
                            <a:latin typeface="Cambria Math" panose="02040503050406030204" pitchFamily="18" charset="0"/>
                          </a:rPr>
                          <m:t>𝐻</m:t>
                        </m:r>
                      </m:e>
                    </m:d>
                  </m:oMath>
                </a14:m>
                <a:endParaRPr lang="en-US" dirty="0" smtClean="0"/>
              </a:p>
              <a:p>
                <a:pPr lvl="1"/>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smtClean="0"/>
                  <a:t> (concentration parameter): how concentrated the discrete distributions over topics drawn from the DP are;</a:t>
                </a:r>
              </a:p>
              <a:p>
                <a:pPr lvl="1"/>
                <a14:m>
                  <m:oMath xmlns:m="http://schemas.openxmlformats.org/officeDocument/2006/math">
                    <m:r>
                      <a:rPr lang="en-US" i="1">
                        <a:latin typeface="Cambria Math" panose="02040503050406030204" pitchFamily="18" charset="0"/>
                      </a:rPr>
                      <m:t>𝐻</m:t>
                    </m:r>
                  </m:oMath>
                </a14:m>
                <a:r>
                  <a:rPr lang="en-US" dirty="0" smtClean="0"/>
                  <a:t> (base distribution): determines the topic space and the expectation of the discrete distributions drawn from the DP.</a:t>
                </a:r>
              </a:p>
              <a:p>
                <a:pPr lvl="1"/>
                <a:endParaRPr lang="en-US" dirty="0"/>
              </a:p>
              <a:p>
                <a:r>
                  <a:rPr lang="en-US" dirty="0" smtClean="0"/>
                  <a:t>Two nice properties of DP samples that allow for modeling topics:</a:t>
                </a:r>
              </a:p>
              <a:p>
                <a:pPr lvl="1"/>
                <a:r>
                  <a:rPr lang="en-US" i="1" dirty="0" smtClean="0"/>
                  <a:t>Clustering</a:t>
                </a:r>
                <a:r>
                  <a:rPr lang="en-US" dirty="0" smtClean="0"/>
                  <a:t> property: topics previously drawn from the distribution will likely to be drawn again, allowing the words within a document to be clustered under certain topics.</a:t>
                </a:r>
              </a:p>
              <a:p>
                <a:pPr lvl="1"/>
                <a:r>
                  <a:rPr lang="en-US" i="1" dirty="0" smtClean="0"/>
                  <a:t>Infinity</a:t>
                </a:r>
                <a:r>
                  <a:rPr lang="en-US" dirty="0" smtClean="0"/>
                  <a:t> property: once can drawn as many as topics as needed because DP samples are distributions over topics; therefore, the number of topics is unbounded.</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73" t="-15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832416B-85F6-4742-84EF-E92A7D9DDF5E}" type="slidenum">
              <a:rPr lang="en-US" smtClean="0"/>
              <a:t>29</a:t>
            </a:fld>
            <a:endParaRPr lang="en-US"/>
          </a:p>
        </p:txBody>
      </p:sp>
    </p:spTree>
    <p:extLst>
      <p:ext uri="{BB962C8B-B14F-4D97-AF65-F5344CB8AC3E}">
        <p14:creationId xmlns:p14="http://schemas.microsoft.com/office/powerpoint/2010/main" val="4209681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Introduction and Motivation</a:t>
            </a:r>
          </a:p>
          <a:p>
            <a:r>
              <a:rPr lang="en-US" dirty="0" smtClean="0"/>
              <a:t>Latent </a:t>
            </a:r>
            <a:r>
              <a:rPr lang="en-US" dirty="0" err="1" smtClean="0"/>
              <a:t>Dirichlet</a:t>
            </a:r>
            <a:r>
              <a:rPr lang="en-US" dirty="0" smtClean="0"/>
              <a:t> Allocation</a:t>
            </a:r>
          </a:p>
          <a:p>
            <a:pPr lvl="1"/>
            <a:r>
              <a:rPr lang="en-US" dirty="0"/>
              <a:t>Probabilistic Modeling Overview</a:t>
            </a:r>
          </a:p>
          <a:p>
            <a:pPr lvl="1"/>
            <a:r>
              <a:rPr lang="en-US" dirty="0"/>
              <a:t>LDA Assumptions</a:t>
            </a:r>
          </a:p>
          <a:p>
            <a:pPr lvl="1"/>
            <a:r>
              <a:rPr lang="en-US" dirty="0" smtClean="0"/>
              <a:t>Inference</a:t>
            </a:r>
          </a:p>
          <a:p>
            <a:pPr lvl="1"/>
            <a:r>
              <a:rPr lang="en-US" dirty="0" smtClean="0"/>
              <a:t>Evaluation</a:t>
            </a:r>
          </a:p>
          <a:p>
            <a:pPr lvl="1"/>
            <a:r>
              <a:rPr lang="en-US" dirty="0" smtClean="0"/>
              <a:t>Research Example: LDA Application in Profiling </a:t>
            </a:r>
            <a:r>
              <a:rPr lang="en-US" dirty="0"/>
              <a:t>Underground Economy Sellers</a:t>
            </a:r>
          </a:p>
          <a:p>
            <a:r>
              <a:rPr lang="en-US" dirty="0" smtClean="0"/>
              <a:t>LDA Variants</a:t>
            </a:r>
          </a:p>
          <a:p>
            <a:pPr lvl="1"/>
            <a:r>
              <a:rPr lang="en-US" dirty="0" smtClean="0"/>
              <a:t>Relaxing </a:t>
            </a:r>
            <a:r>
              <a:rPr lang="en-US" dirty="0"/>
              <a:t>the Assumptions of </a:t>
            </a:r>
            <a:r>
              <a:rPr lang="en-US" dirty="0" smtClean="0"/>
              <a:t>LDA</a:t>
            </a:r>
          </a:p>
          <a:p>
            <a:pPr lvl="1"/>
            <a:r>
              <a:rPr lang="en-US" dirty="0" smtClean="0"/>
              <a:t>Incorporating Metadata</a:t>
            </a:r>
          </a:p>
          <a:p>
            <a:pPr lvl="1"/>
            <a:r>
              <a:rPr lang="en-US" dirty="0"/>
              <a:t>Coupling with Deep Learning</a:t>
            </a:r>
          </a:p>
          <a:p>
            <a:pPr lvl="1"/>
            <a:r>
              <a:rPr lang="en-US" dirty="0" smtClean="0"/>
              <a:t>Generalizing </a:t>
            </a:r>
            <a:r>
              <a:rPr lang="en-US" dirty="0"/>
              <a:t>to Other Kinds of </a:t>
            </a:r>
            <a:r>
              <a:rPr lang="en-US" dirty="0" smtClean="0"/>
              <a:t>Data</a:t>
            </a:r>
          </a:p>
          <a:p>
            <a:r>
              <a:rPr lang="en-US" dirty="0" smtClean="0"/>
              <a:t>Future Directions</a:t>
            </a:r>
          </a:p>
          <a:p>
            <a:r>
              <a:rPr lang="en-US" dirty="0" smtClean="0"/>
              <a:t>Tools &amp; Implementation Details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3</a:t>
            </a:fld>
            <a:endParaRPr lang="en-US"/>
          </a:p>
        </p:txBody>
      </p:sp>
    </p:spTree>
    <p:extLst>
      <p:ext uri="{BB962C8B-B14F-4D97-AF65-F5344CB8AC3E}">
        <p14:creationId xmlns:p14="http://schemas.microsoft.com/office/powerpoint/2010/main" val="21066822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Example: </a:t>
                </a:r>
                <a14:m>
                  <m:oMath xmlns:m="http://schemas.openxmlformats.org/officeDocument/2006/math">
                    <m:sSub>
                      <m:sSubPr>
                        <m:ctrlPr>
                          <a:rPr lang="en-US" sz="3600" i="1" dirty="0">
                            <a:latin typeface="Cambria Math" panose="02040503050406030204" pitchFamily="18" charset="0"/>
                          </a:rPr>
                        </m:ctrlPr>
                      </m:sSubPr>
                      <m:e>
                        <m:r>
                          <a:rPr lang="en-US" sz="3600" i="1" dirty="0">
                            <a:latin typeface="Cambria Math" panose="02040503050406030204" pitchFamily="18" charset="0"/>
                          </a:rPr>
                          <m:t>𝐺</m:t>
                        </m:r>
                      </m:e>
                      <m:sub>
                        <m:r>
                          <a:rPr lang="en-US" sz="3600" i="1" dirty="0">
                            <a:latin typeface="Cambria Math" panose="02040503050406030204" pitchFamily="18" charset="0"/>
                          </a:rPr>
                          <m:t>0</m:t>
                        </m:r>
                      </m:sub>
                    </m:sSub>
                    <m:r>
                      <a:rPr lang="en-US" sz="3600">
                        <a:latin typeface="Cambria Math" charset="0"/>
                      </a:rPr>
                      <m:t>~</m:t>
                    </m:r>
                    <m:r>
                      <a:rPr lang="en-US" sz="3600" i="1">
                        <a:latin typeface="Cambria Math" charset="0"/>
                      </a:rPr>
                      <m:t>𝐷𝑃</m:t>
                    </m:r>
                    <m:d>
                      <m:dPr>
                        <m:ctrlPr>
                          <a:rPr lang="en-US" sz="3600" i="1">
                            <a:latin typeface="Cambria Math" panose="02040503050406030204" pitchFamily="18" charset="0"/>
                          </a:rPr>
                        </m:ctrlPr>
                      </m:dPr>
                      <m:e>
                        <m:r>
                          <a:rPr lang="en-US" sz="3600" i="1">
                            <a:latin typeface="Cambria Math" panose="02040503050406030204" pitchFamily="18" charset="0"/>
                            <a:ea typeface="Cambria Math" panose="02040503050406030204" pitchFamily="18" charset="0"/>
                          </a:rPr>
                          <m:t>𝜔</m:t>
                        </m:r>
                        <m:r>
                          <a:rPr lang="en-US" sz="3600" i="1">
                            <a:latin typeface="Cambria Math" charset="0"/>
                          </a:rPr>
                          <m:t>,</m:t>
                        </m:r>
                        <m:r>
                          <a:rPr lang="en-US" sz="3600" b="0" i="1" smtClean="0">
                            <a:latin typeface="Cambria Math" panose="02040503050406030204" pitchFamily="18" charset="0"/>
                          </a:rPr>
                          <m:t>𝐺𝑎𝑢𝑠𝑠𝑖𝑎𝑛</m:t>
                        </m:r>
                        <m:r>
                          <a:rPr lang="en-US" sz="3600" b="0" i="1" smtClean="0">
                            <a:latin typeface="Cambria Math" panose="02040503050406030204" pitchFamily="18" charset="0"/>
                          </a:rPr>
                          <m:t>(0,1)</m:t>
                        </m:r>
                      </m:e>
                    </m:d>
                  </m:oMath>
                </a14:m>
                <a:r>
                  <a:rPr lang="en-US" dirty="0" smtClean="0"/>
                  <a:t> </a:t>
                </a:r>
                <a:br>
                  <a:rPr lang="en-US" dirty="0" smtClean="0"/>
                </a:b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832416B-85F6-4742-84EF-E92A7D9DDF5E}" type="slidenum">
              <a:rPr lang="en-US" smtClean="0"/>
              <a:t>30</a:t>
            </a:fld>
            <a:endParaRPr lang="en-US"/>
          </a:p>
        </p:txBody>
      </p:sp>
      <p:grpSp>
        <p:nvGrpSpPr>
          <p:cNvPr id="15" name="Group 14"/>
          <p:cNvGrpSpPr/>
          <p:nvPr/>
        </p:nvGrpSpPr>
        <p:grpSpPr>
          <a:xfrm>
            <a:off x="347668" y="1250348"/>
            <a:ext cx="5945554" cy="5499083"/>
            <a:chOff x="1064846" y="1250348"/>
            <a:chExt cx="5945554" cy="5499083"/>
          </a:xfrm>
        </p:grpSpPr>
        <p:pic>
          <p:nvPicPr>
            <p:cNvPr id="6" name="Picture 5"/>
            <p:cNvPicPr>
              <a:picLocks noChangeAspect="1"/>
            </p:cNvPicPr>
            <p:nvPr/>
          </p:nvPicPr>
          <p:blipFill>
            <a:blip r:embed="rId3"/>
            <a:stretch>
              <a:fillRect/>
            </a:stretch>
          </p:blipFill>
          <p:spPr>
            <a:xfrm>
              <a:off x="1887764" y="1644540"/>
              <a:ext cx="5122636" cy="5104891"/>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1415904" y="1619680"/>
                  <a:ext cx="588879" cy="369332"/>
                </a:xfrm>
                <a:prstGeom prst="rect">
                  <a:avLst/>
                </a:prstGeom>
              </p:spPr>
              <p:txBody>
                <a:bodyPr wrap="none">
                  <a:spAutoFit/>
                </a:bodyPr>
                <a:lstStyle/>
                <a:p>
                  <a:pPr algn="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smtClean="0"/>
                    <a:t>=1</a:t>
                  </a:r>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415904" y="1619680"/>
                  <a:ext cx="588879" cy="369332"/>
                </a:xfrm>
                <a:prstGeom prst="rect">
                  <a:avLst/>
                </a:prstGeom>
                <a:blipFill>
                  <a:blip r:embed="rId4"/>
                  <a:stretch>
                    <a:fillRect t="-10000" r="-8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298884" y="2884494"/>
                  <a:ext cx="705899" cy="369332"/>
                </a:xfrm>
                <a:prstGeom prst="rect">
                  <a:avLst/>
                </a:prstGeom>
              </p:spPr>
              <p:txBody>
                <a:bodyPr wrap="none">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smtClean="0"/>
                    <a:t>=10</a:t>
                  </a: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298884" y="2884494"/>
                  <a:ext cx="705899" cy="369332"/>
                </a:xfrm>
                <a:prstGeom prst="rect">
                  <a:avLst/>
                </a:prstGeom>
                <a:blipFill>
                  <a:blip r:embed="rId5"/>
                  <a:stretch>
                    <a:fillRect t="-8197" r="-68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181865" y="4149308"/>
                  <a:ext cx="822918" cy="369332"/>
                </a:xfrm>
                <a:prstGeom prst="rect">
                  <a:avLst/>
                </a:prstGeom>
              </p:spPr>
              <p:txBody>
                <a:bodyPr wrap="none">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smtClean="0"/>
                    <a:t>=100</a:t>
                  </a:r>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1181865" y="4149308"/>
                  <a:ext cx="822918" cy="369332"/>
                </a:xfrm>
                <a:prstGeom prst="rect">
                  <a:avLst/>
                </a:prstGeom>
                <a:blipFill>
                  <a:blip r:embed="rId6"/>
                  <a:stretch>
                    <a:fillRect t="-10000" r="-5926"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64846" y="5414121"/>
                  <a:ext cx="939937" cy="369332"/>
                </a:xfrm>
                <a:prstGeom prst="rect">
                  <a:avLst/>
                </a:prstGeom>
              </p:spPr>
              <p:txBody>
                <a:bodyPr wrap="none">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smtClean="0"/>
                    <a:t>=1000</a:t>
                  </a:r>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64846" y="5414121"/>
                  <a:ext cx="939937" cy="369332"/>
                </a:xfrm>
                <a:prstGeom prst="rect">
                  <a:avLst/>
                </a:prstGeom>
                <a:blipFill>
                  <a:blip r:embed="rId7"/>
                  <a:stretch>
                    <a:fillRect t="-8197" r="-519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141634" y="1250348"/>
                  <a:ext cx="1460272" cy="369332"/>
                </a:xfrm>
                <a:prstGeom prst="rect">
                  <a:avLst/>
                </a:prstGeom>
              </p:spPr>
              <p:txBody>
                <a:bodyPr wrap="none">
                  <a:spAutoFit/>
                </a:bodyPr>
                <a:lstStyle/>
                <a:p>
                  <a:r>
                    <a:rPr lang="en-US" dirty="0" smtClean="0"/>
                    <a:t>Sample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0</m:t>
                          </m:r>
                        </m:sub>
                      </m:sSub>
                    </m:oMath>
                  </a14:m>
                  <a:r>
                    <a:rPr lang="en-US" dirty="0" smtClean="0"/>
                    <a:t> #1</a:t>
                  </a:r>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141634" y="1250348"/>
                  <a:ext cx="1460272" cy="369332"/>
                </a:xfrm>
                <a:prstGeom prst="rect">
                  <a:avLst/>
                </a:prstGeom>
                <a:blipFill>
                  <a:blip r:embed="rId8"/>
                  <a:stretch>
                    <a:fillRect l="-3766" t="-8197" r="-2929"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3755281" y="1250348"/>
                  <a:ext cx="1460272" cy="369332"/>
                </a:xfrm>
                <a:prstGeom prst="rect">
                  <a:avLst/>
                </a:prstGeom>
              </p:spPr>
              <p:txBody>
                <a:bodyPr wrap="none">
                  <a:spAutoFit/>
                </a:bodyPr>
                <a:lstStyle/>
                <a:p>
                  <a:r>
                    <a:rPr lang="en-US" dirty="0" smtClean="0"/>
                    <a:t>Sample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0</m:t>
                          </m:r>
                        </m:sub>
                      </m:sSub>
                    </m:oMath>
                  </a14:m>
                  <a:r>
                    <a:rPr lang="en-US" dirty="0" smtClean="0"/>
                    <a:t> #2</a:t>
                  </a:r>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3755281" y="1250348"/>
                  <a:ext cx="1460272" cy="369332"/>
                </a:xfrm>
                <a:prstGeom prst="rect">
                  <a:avLst/>
                </a:prstGeom>
                <a:blipFill>
                  <a:blip r:embed="rId9"/>
                  <a:stretch>
                    <a:fillRect l="-3333" t="-8197" r="-291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5368928" y="1250348"/>
                  <a:ext cx="1460272" cy="369332"/>
                </a:xfrm>
                <a:prstGeom prst="rect">
                  <a:avLst/>
                </a:prstGeom>
              </p:spPr>
              <p:txBody>
                <a:bodyPr wrap="none">
                  <a:spAutoFit/>
                </a:bodyPr>
                <a:lstStyle/>
                <a:p>
                  <a:r>
                    <a:rPr lang="en-US" dirty="0" smtClean="0"/>
                    <a:t>Sample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0</m:t>
                          </m:r>
                        </m:sub>
                      </m:sSub>
                    </m:oMath>
                  </a14:m>
                  <a:r>
                    <a:rPr lang="en-US" dirty="0" smtClean="0"/>
                    <a:t> #3</a:t>
                  </a:r>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5368928" y="1250348"/>
                  <a:ext cx="1460272" cy="369332"/>
                </a:xfrm>
                <a:prstGeom prst="rect">
                  <a:avLst/>
                </a:prstGeom>
                <a:blipFill>
                  <a:blip r:embed="rId10"/>
                  <a:stretch>
                    <a:fillRect l="-3333" t="-8197" r="-2917" b="-2459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Content Placeholder 2"/>
              <p:cNvSpPr>
                <a:spLocks noGrp="1"/>
              </p:cNvSpPr>
              <p:nvPr>
                <p:ph idx="1"/>
              </p:nvPr>
            </p:nvSpPr>
            <p:spPr>
              <a:xfrm>
                <a:off x="6293221" y="1825625"/>
                <a:ext cx="2689413" cy="4351338"/>
              </a:xfrm>
            </p:spPr>
            <p:txBody>
              <a:bodyPr>
                <a:normAutofit lnSpcReduction="10000"/>
              </a:bodyPr>
              <a:lstStyle/>
              <a:p>
                <a:pPr marL="0" indent="0">
                  <a:buNone/>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𝐺</m:t>
                        </m:r>
                      </m:e>
                      <m:sub>
                        <m:r>
                          <a:rPr lang="en-US" sz="2400" i="1" dirty="0">
                            <a:latin typeface="Cambria Math" panose="02040503050406030204" pitchFamily="18" charset="0"/>
                          </a:rPr>
                          <m:t>0</m:t>
                        </m:r>
                      </m:sub>
                    </m:sSub>
                  </m:oMath>
                </a14:m>
                <a:r>
                  <a:rPr lang="en-US" dirty="0" smtClean="0"/>
                  <a:t>:</a:t>
                </a:r>
              </a:p>
              <a:p>
                <a:r>
                  <a:rPr lang="en-US" dirty="0" smtClean="0"/>
                  <a:t>Discrete distribution with probability one.</a:t>
                </a:r>
              </a:p>
              <a:p>
                <a:r>
                  <a:rPr lang="en-US" dirty="0" smtClean="0"/>
                  <a:t>Can take an </a:t>
                </a:r>
                <a:r>
                  <a:rPr lang="en-US" i="1" dirty="0" smtClean="0"/>
                  <a:t>infinite</a:t>
                </a:r>
                <a:r>
                  <a:rPr lang="en-US" dirty="0" smtClean="0"/>
                  <a:t> number of values as sampled from </a:t>
                </a:r>
                <a14:m>
                  <m:oMath xmlns:m="http://schemas.openxmlformats.org/officeDocument/2006/math">
                    <m:r>
                      <a:rPr lang="en-US" i="1">
                        <a:latin typeface="Cambria Math" panose="02040503050406030204" pitchFamily="18" charset="0"/>
                      </a:rPr>
                      <m:t>𝐺𝑎𝑢𝑠𝑠𝑖𝑎𝑛</m:t>
                    </m:r>
                    <m:r>
                      <a:rPr lang="en-US" i="1">
                        <a:latin typeface="Cambria Math" panose="02040503050406030204" pitchFamily="18" charset="0"/>
                      </a:rPr>
                      <m:t>(0,1)</m:t>
                    </m:r>
                  </m:oMath>
                </a14:m>
                <a:r>
                  <a:rPr lang="en-US" dirty="0" smtClean="0"/>
                  <a:t>.</a:t>
                </a:r>
              </a:p>
              <a:p>
                <a:r>
                  <a:rPr lang="en-US" dirty="0" smtClean="0"/>
                  <a:t>Values sampled </a:t>
                </a:r>
                <a:r>
                  <a:rPr lang="en-US" dirty="0"/>
                  <a:t>from </a:t>
                </a:r>
                <a14:m>
                  <m:oMath xmlns:m="http://schemas.openxmlformats.org/officeDocument/2006/math">
                    <m:r>
                      <a:rPr lang="en-US" i="1">
                        <a:latin typeface="Cambria Math" panose="02040503050406030204" pitchFamily="18" charset="0"/>
                      </a:rPr>
                      <m:t>𝐺𝑎𝑢𝑠𝑠𝑖𝑎𝑛</m:t>
                    </m:r>
                    <m:r>
                      <a:rPr lang="en-US" i="1">
                        <a:latin typeface="Cambria Math" panose="02040503050406030204" pitchFamily="18" charset="0"/>
                      </a:rPr>
                      <m:t>(0,1)</m:t>
                    </m:r>
                  </m:oMath>
                </a14:m>
                <a:r>
                  <a:rPr lang="en-US" dirty="0" smtClean="0"/>
                  <a:t> are often repeated, thus forming </a:t>
                </a:r>
                <a:r>
                  <a:rPr lang="en-US" i="1" dirty="0" smtClean="0"/>
                  <a:t>clusters</a:t>
                </a:r>
                <a:r>
                  <a:rPr lang="en-US" dirty="0" smtClean="0"/>
                  <a:t> (each spike represents one cluster.)</a:t>
                </a:r>
                <a:endParaRPr lang="en-US" dirty="0"/>
              </a:p>
              <a:p>
                <a:endParaRPr lang="en-US" dirty="0"/>
              </a:p>
            </p:txBody>
          </p:sp>
        </mc:Choice>
        <mc:Fallback xmlns="">
          <p:sp>
            <p:nvSpPr>
              <p:cNvPr id="16" name="Content Placeholder 2"/>
              <p:cNvSpPr>
                <a:spLocks noGrp="1" noRot="1" noChangeAspect="1" noMove="1" noResize="1" noEditPoints="1" noAdjustHandles="1" noChangeArrowheads="1" noChangeShapeType="1" noTextEdit="1"/>
              </p:cNvSpPr>
              <p:nvPr>
                <p:ph idx="1"/>
              </p:nvPr>
            </p:nvSpPr>
            <p:spPr>
              <a:xfrm>
                <a:off x="6293221" y="1825625"/>
                <a:ext cx="2689413" cy="4351338"/>
              </a:xfrm>
              <a:blipFill>
                <a:blip r:embed="rId11"/>
                <a:stretch>
                  <a:fillRect l="-2262" t="-1681" r="-2262"/>
                </a:stretch>
              </a:blipFill>
            </p:spPr>
            <p:txBody>
              <a:bodyPr/>
              <a:lstStyle/>
              <a:p>
                <a:r>
                  <a:rPr lang="en-US">
                    <a:noFill/>
                  </a:rPr>
                  <a:t> </a:t>
                </a:r>
              </a:p>
            </p:txBody>
          </p:sp>
        </mc:Fallback>
      </mc:AlternateContent>
    </p:spTree>
    <p:extLst>
      <p:ext uri="{BB962C8B-B14F-4D97-AF65-F5344CB8AC3E}">
        <p14:creationId xmlns:p14="http://schemas.microsoft.com/office/powerpoint/2010/main" val="39227814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a:t>
            </a:r>
            <a:r>
              <a:rPr lang="en-US" dirty="0" err="1" smtClean="0"/>
              <a:t>Dirichlet</a:t>
            </a:r>
            <a:r>
              <a:rPr lang="en-US" dirty="0" smtClean="0"/>
              <a:t> Process (HDP)</a:t>
            </a:r>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31</a:t>
            </a:fld>
            <a:endParaRPr lang="en-US"/>
          </a:p>
        </p:txBody>
      </p:sp>
      <p:grpSp>
        <p:nvGrpSpPr>
          <p:cNvPr id="31" name="Group 30"/>
          <p:cNvGrpSpPr/>
          <p:nvPr/>
        </p:nvGrpSpPr>
        <p:grpSpPr>
          <a:xfrm>
            <a:off x="2320195" y="1331543"/>
            <a:ext cx="6195155" cy="4247923"/>
            <a:chOff x="2231926" y="1378826"/>
            <a:chExt cx="6195155" cy="4247923"/>
          </a:xfrm>
        </p:grpSpPr>
        <p:pic>
          <p:nvPicPr>
            <p:cNvPr id="17" name="Picture 16"/>
            <p:cNvPicPr>
              <a:picLocks noChangeAspect="1"/>
            </p:cNvPicPr>
            <p:nvPr/>
          </p:nvPicPr>
          <p:blipFill>
            <a:blip r:embed="rId2"/>
            <a:stretch>
              <a:fillRect/>
            </a:stretch>
          </p:blipFill>
          <p:spPr>
            <a:xfrm>
              <a:off x="2231926" y="2214088"/>
              <a:ext cx="6195155" cy="2763024"/>
            </a:xfrm>
            <a:prstGeom prst="rect">
              <a:avLst/>
            </a:prstGeom>
          </p:spPr>
        </p:pic>
        <p:sp>
          <p:nvSpPr>
            <p:cNvPr id="5" name="Rectangle 4"/>
            <p:cNvSpPr/>
            <p:nvPr/>
          </p:nvSpPr>
          <p:spPr>
            <a:xfrm>
              <a:off x="4618710" y="5337078"/>
              <a:ext cx="1199479" cy="2769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300190" y="4779557"/>
              <a:ext cx="1218310" cy="2769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231013" y="4510963"/>
              <a:ext cx="1360802" cy="553998"/>
            </a:xfrm>
            <a:prstGeom prst="rect">
              <a:avLst/>
            </a:prstGeom>
            <a:noFill/>
          </p:spPr>
          <p:txBody>
            <a:bodyPr wrap="square" lIns="0" tIns="0" rIns="0" bIns="0" rtlCol="0">
              <a:spAutoFit/>
            </a:bodyPr>
            <a:lstStyle/>
            <a:p>
              <a:pPr algn="ctr"/>
              <a:r>
                <a:rPr lang="en-US" dirty="0" smtClean="0">
                  <a:solidFill>
                    <a:srgbClr val="343A9A"/>
                  </a:solidFill>
                </a:rPr>
                <a:t>Corpus Topic </a:t>
              </a:r>
              <a:r>
                <a:rPr lang="en-US" dirty="0">
                  <a:solidFill>
                    <a:srgbClr val="343A9A"/>
                  </a:solidFill>
                </a:rPr>
                <a:t>Distribution</a:t>
              </a:r>
            </a:p>
          </p:txBody>
        </p:sp>
        <p:cxnSp>
          <p:nvCxnSpPr>
            <p:cNvPr id="8" name="Straight Arrow Connector 7"/>
            <p:cNvCxnSpPr>
              <a:stCxn id="7" idx="0"/>
            </p:cNvCxnSpPr>
            <p:nvPr/>
          </p:nvCxnSpPr>
          <p:spPr>
            <a:xfrm flipH="1" flipV="1">
              <a:off x="3909345" y="4208603"/>
              <a:ext cx="2069" cy="302360"/>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97467" y="5072751"/>
              <a:ext cx="1630990" cy="553998"/>
            </a:xfrm>
            <a:prstGeom prst="rect">
              <a:avLst/>
            </a:prstGeom>
            <a:noFill/>
          </p:spPr>
          <p:txBody>
            <a:bodyPr wrap="square" lIns="0" tIns="0" rIns="0" bIns="0" rtlCol="0">
              <a:spAutoFit/>
            </a:bodyPr>
            <a:lstStyle/>
            <a:p>
              <a:pPr algn="ctr"/>
              <a:r>
                <a:rPr lang="en-US" dirty="0" smtClean="0">
                  <a:solidFill>
                    <a:srgbClr val="343A9A"/>
                  </a:solidFill>
                </a:rPr>
                <a:t>Document Topic </a:t>
              </a:r>
              <a:r>
                <a:rPr lang="en-US" dirty="0">
                  <a:solidFill>
                    <a:srgbClr val="343A9A"/>
                  </a:solidFill>
                </a:rPr>
                <a:t>Distribution</a:t>
              </a:r>
            </a:p>
          </p:txBody>
        </p:sp>
        <p:cxnSp>
          <p:nvCxnSpPr>
            <p:cNvPr id="10" name="Straight Arrow Connector 9"/>
            <p:cNvCxnSpPr>
              <a:stCxn id="9" idx="0"/>
            </p:cNvCxnSpPr>
            <p:nvPr/>
          </p:nvCxnSpPr>
          <p:spPr>
            <a:xfrm flipV="1">
              <a:off x="5212962" y="4217566"/>
              <a:ext cx="0" cy="855185"/>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50477" y="1378826"/>
              <a:ext cx="962026" cy="553998"/>
            </a:xfrm>
            <a:prstGeom prst="rect">
              <a:avLst/>
            </a:prstGeom>
            <a:noFill/>
          </p:spPr>
          <p:txBody>
            <a:bodyPr wrap="square" lIns="0" tIns="0" rIns="0" bIns="0" rtlCol="0">
              <a:spAutoFit/>
            </a:bodyPr>
            <a:lstStyle/>
            <a:p>
              <a:pPr algn="ctr"/>
              <a:r>
                <a:rPr lang="en-US" dirty="0" smtClean="0">
                  <a:solidFill>
                    <a:srgbClr val="343A9A"/>
                  </a:solidFill>
                </a:rPr>
                <a:t>Per-word Topic</a:t>
              </a:r>
              <a:endParaRPr lang="en-US" dirty="0">
                <a:solidFill>
                  <a:srgbClr val="343A9A"/>
                </a:solidFill>
              </a:endParaRPr>
            </a:p>
          </p:txBody>
        </p:sp>
        <p:cxnSp>
          <p:nvCxnSpPr>
            <p:cNvPr id="12" name="Straight Arrow Connector 11"/>
            <p:cNvCxnSpPr/>
            <p:nvPr/>
          </p:nvCxnSpPr>
          <p:spPr>
            <a:xfrm flipH="1">
              <a:off x="6526305" y="1942350"/>
              <a:ext cx="5185" cy="1329762"/>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408226" y="1378826"/>
              <a:ext cx="962026" cy="553998"/>
            </a:xfrm>
            <a:prstGeom prst="rect">
              <a:avLst/>
            </a:prstGeom>
            <a:noFill/>
          </p:spPr>
          <p:txBody>
            <a:bodyPr wrap="square" lIns="0" tIns="0" rIns="0" bIns="0" rtlCol="0">
              <a:spAutoFit/>
            </a:bodyPr>
            <a:lstStyle/>
            <a:p>
              <a:pPr algn="ctr"/>
              <a:r>
                <a:rPr lang="en-US" dirty="0">
                  <a:solidFill>
                    <a:srgbClr val="343A9A"/>
                  </a:solidFill>
                </a:rPr>
                <a:t>Observed Word</a:t>
              </a:r>
            </a:p>
          </p:txBody>
        </p:sp>
        <p:cxnSp>
          <p:nvCxnSpPr>
            <p:cNvPr id="14" name="Straight Arrow Connector 13"/>
            <p:cNvCxnSpPr/>
            <p:nvPr/>
          </p:nvCxnSpPr>
          <p:spPr>
            <a:xfrm flipH="1">
              <a:off x="7888940" y="1942350"/>
              <a:ext cx="299" cy="1329762"/>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p:cNvSpPr txBox="1"/>
              <p:nvPr/>
            </p:nvSpPr>
            <p:spPr>
              <a:xfrm>
                <a:off x="860612" y="5785658"/>
                <a:ext cx="7654738" cy="1015663"/>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𝐻</m:t>
                    </m:r>
                  </m:oMath>
                </a14:m>
                <a:r>
                  <a:rPr lang="en-US" sz="2000" dirty="0" smtClean="0"/>
                  <a:t>: base topic distribution (e.g., </a:t>
                </a:r>
                <a:r>
                  <a:rPr lang="en-US" sz="2000" dirty="0" err="1" smtClean="0"/>
                  <a:t>Dirichlet</a:t>
                </a:r>
                <a:r>
                  <a:rPr lang="en-US" sz="2000" dirty="0" smtClean="0"/>
                  <a:t> distribution </a:t>
                </a:r>
                <a:r>
                  <a:rPr lang="en-US" sz="2000" dirty="0"/>
                  <a:t>Dir(</a:t>
                </a:r>
                <a14:m>
                  <m:oMath xmlns:m="http://schemas.openxmlformats.org/officeDocument/2006/math">
                    <m:r>
                      <a:rPr lang="en-US" sz="2000" i="1">
                        <a:latin typeface="Cambria Math" panose="02040503050406030204" pitchFamily="18" charset="0"/>
                        <a:ea typeface="Cambria Math" panose="02040503050406030204" pitchFamily="18" charset="0"/>
                      </a:rPr>
                      <m:t>𝜶</m:t>
                    </m:r>
                  </m:oMath>
                </a14:m>
                <a:r>
                  <a:rPr lang="en-US" sz="2000" dirty="0"/>
                  <a:t>)</a:t>
                </a:r>
                <a:r>
                  <a:rPr lang="en-US" sz="2000" dirty="0" smtClean="0"/>
                  <a:t>); </a:t>
                </a:r>
                <a:br>
                  <a:rPr lang="en-US" sz="2000" dirty="0" smtClean="0"/>
                </a:br>
                <a14:m>
                  <m:oMath xmlns:m="http://schemas.openxmlformats.org/officeDocument/2006/math">
                    <m:r>
                      <a:rPr lang="en-US" sz="2000" i="1" smtClean="0">
                        <a:latin typeface="Cambria Math" panose="02040503050406030204" pitchFamily="18" charset="0"/>
                        <a:ea typeface="Cambria Math" panose="02040503050406030204" pitchFamily="18" charset="0"/>
                      </a:rPr>
                      <m:t>𝜔</m:t>
                    </m:r>
                  </m:oMath>
                </a14:m>
                <a:r>
                  <a:rPr lang="en-US" sz="2000" dirty="0" smtClean="0"/>
                  <a:t>: corpus topic concentration parameter; </a:t>
                </a:r>
                <a14:m>
                  <m:oMath xmlns:m="http://schemas.openxmlformats.org/officeDocument/2006/math">
                    <m:r>
                      <a:rPr lang="en-US" sz="2000" i="1" smtClean="0">
                        <a:latin typeface="Cambria Math" panose="02040503050406030204" pitchFamily="18" charset="0"/>
                        <a:ea typeface="Cambria Math" panose="02040503050406030204" pitchFamily="18" charset="0"/>
                      </a:rPr>
                      <m:t>𝛼</m:t>
                    </m:r>
                  </m:oMath>
                </a14:m>
                <a:r>
                  <a:rPr lang="en-US" sz="2000" dirty="0" smtClean="0"/>
                  <a:t>: document topic concentration parameter</a:t>
                </a:r>
                <a:endParaRPr lang="en-US"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860612" y="5785658"/>
                <a:ext cx="7654738" cy="1015663"/>
              </a:xfrm>
              <a:prstGeom prst="rect">
                <a:avLst/>
              </a:prstGeom>
              <a:blipFill>
                <a:blip r:embed="rId3"/>
                <a:stretch>
                  <a:fillRect l="-796" t="-2994" b="-9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28650" y="1315021"/>
                <a:ext cx="4614427" cy="830997"/>
              </a:xfrm>
              <a:prstGeom prst="rect">
                <a:avLst/>
              </a:prstGeom>
              <a:noFill/>
            </p:spPr>
            <p:txBody>
              <a:bodyPr wrap="square" rtlCol="0">
                <a:spAutoFit/>
              </a:bodyPr>
              <a:lstStyle/>
              <a:p>
                <a:r>
                  <a:rPr lang="en-US" sz="2400" dirty="0" smtClean="0"/>
                  <a:t>For the corpus: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𝐺</m:t>
                        </m:r>
                      </m:e>
                      <m:sub>
                        <m:r>
                          <a:rPr lang="en-US" sz="2400" i="1" dirty="0">
                            <a:latin typeface="Cambria Math" panose="02040503050406030204" pitchFamily="18" charset="0"/>
                          </a:rPr>
                          <m:t>0</m:t>
                        </m:r>
                      </m:sub>
                    </m:sSub>
                    <m:r>
                      <a:rPr lang="en-US" sz="2400">
                        <a:latin typeface="Cambria Math" charset="0"/>
                      </a:rPr>
                      <m:t>~</m:t>
                    </m:r>
                    <m:r>
                      <a:rPr lang="en-US" sz="2400" i="1">
                        <a:latin typeface="Cambria Math" charset="0"/>
                      </a:rPr>
                      <m:t>𝐷𝑃</m:t>
                    </m:r>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𝜔</m:t>
                        </m:r>
                        <m:r>
                          <a:rPr lang="en-US" sz="2400" i="1">
                            <a:latin typeface="Cambria Math" charset="0"/>
                          </a:rPr>
                          <m:t>,</m:t>
                        </m:r>
                        <m:r>
                          <a:rPr lang="en-US" sz="2400" i="1">
                            <a:latin typeface="Cambria Math" panose="02040503050406030204" pitchFamily="18" charset="0"/>
                          </a:rPr>
                          <m:t>𝐻</m:t>
                        </m:r>
                      </m:e>
                    </m:d>
                  </m:oMath>
                </a14:m>
                <a:r>
                  <a:rPr lang="en-US" sz="2400" dirty="0" smtClean="0"/>
                  <a:t>,</a:t>
                </a:r>
              </a:p>
              <a:p>
                <a:r>
                  <a:rPr lang="en-US" sz="2400" dirty="0" smtClean="0"/>
                  <a:t>For each document: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𝑑</m:t>
                        </m:r>
                      </m:sub>
                    </m:sSub>
                    <m:r>
                      <a:rPr lang="en-US" sz="2400" i="1">
                        <a:latin typeface="Cambria Math" panose="02040503050406030204" pitchFamily="18" charset="0"/>
                      </a:rPr>
                      <m:t>~</m:t>
                    </m:r>
                    <m:r>
                      <a:rPr lang="en-US" sz="2400" i="1">
                        <a:latin typeface="Cambria Math" panose="02040503050406030204" pitchFamily="18" charset="0"/>
                      </a:rPr>
                      <m:t>𝐷𝑃</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0</m:t>
                        </m:r>
                      </m:sub>
                    </m:sSub>
                    <m:r>
                      <a:rPr lang="en-US" sz="2400" i="1">
                        <a:latin typeface="Cambria Math" panose="02040503050406030204" pitchFamily="18" charset="0"/>
                      </a:rPr>
                      <m:t>)</m:t>
                    </m:r>
                  </m:oMath>
                </a14:m>
                <a:endParaRPr lang="en-US" sz="2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628650" y="1315021"/>
                <a:ext cx="4614427" cy="830997"/>
              </a:xfrm>
              <a:prstGeom prst="rect">
                <a:avLst/>
              </a:prstGeom>
              <a:blipFill>
                <a:blip r:embed="rId4"/>
                <a:stretch>
                  <a:fillRect l="-1982" t="-5882" r="-528" b="-16176"/>
                </a:stretch>
              </a:blipFill>
            </p:spPr>
            <p:txBody>
              <a:bodyPr/>
              <a:lstStyle/>
              <a:p>
                <a:r>
                  <a:rPr lang="en-US">
                    <a:noFill/>
                  </a:rPr>
                  <a:t> </a:t>
                </a:r>
              </a:p>
            </p:txBody>
          </p:sp>
        </mc:Fallback>
      </mc:AlternateContent>
      <p:sp>
        <p:nvSpPr>
          <p:cNvPr id="30" name="TextBox 29"/>
          <p:cNvSpPr txBox="1"/>
          <p:nvPr/>
        </p:nvSpPr>
        <p:spPr>
          <a:xfrm>
            <a:off x="512595" y="4749428"/>
            <a:ext cx="2589207" cy="923330"/>
          </a:xfrm>
          <a:prstGeom prst="rect">
            <a:avLst/>
          </a:prstGeom>
          <a:noFill/>
          <a:ln w="19050">
            <a:solidFill>
              <a:srgbClr val="C00000"/>
            </a:solidFill>
          </a:ln>
        </p:spPr>
        <p:txBody>
          <a:bodyPr wrap="square" rtlCol="0">
            <a:spAutoFit/>
          </a:bodyPr>
          <a:lstStyle/>
          <a:p>
            <a:r>
              <a:rPr lang="en-US" dirty="0" err="1" smtClean="0"/>
              <a:t>Dirichlet</a:t>
            </a:r>
            <a:r>
              <a:rPr lang="en-US" dirty="0" smtClean="0"/>
              <a:t> process (DP) allows for modeling an infinite number of topics.</a:t>
            </a:r>
            <a:endParaRPr lang="en-US" dirty="0"/>
          </a:p>
        </p:txBody>
      </p:sp>
      <p:cxnSp>
        <p:nvCxnSpPr>
          <p:cNvPr id="33" name="Straight Arrow Connector 32"/>
          <p:cNvCxnSpPr/>
          <p:nvPr/>
        </p:nvCxnSpPr>
        <p:spPr>
          <a:xfrm flipV="1">
            <a:off x="3101802" y="4870773"/>
            <a:ext cx="286657" cy="15469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101802" y="5336922"/>
            <a:ext cx="1605177" cy="9137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7988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US" b="1" dirty="0" smtClean="0"/>
              <a:t>HDP Model Specifications:</a:t>
            </a:r>
            <a:endParaRPr lang="en-US" b="1" dirty="0"/>
          </a:p>
        </p:txBody>
      </p:sp>
      <mc:AlternateContent xmlns:mc="http://schemas.openxmlformats.org/markup-compatibility/2006" xmlns:a14="http://schemas.microsoft.com/office/drawing/2010/main">
        <mc:Choice Requires="a14">
          <p:graphicFrame>
            <p:nvGraphicFramePr>
              <p:cNvPr id="3" name="Content Placeholder 4"/>
              <p:cNvGraphicFramePr>
                <a:graphicFrameLocks/>
              </p:cNvGraphicFramePr>
              <p:nvPr>
                <p:extLst>
                  <p:ext uri="{D42A27DB-BD31-4B8C-83A1-F6EECF244321}">
                    <p14:modId xmlns:p14="http://schemas.microsoft.com/office/powerpoint/2010/main" val="257436817"/>
                  </p:ext>
                </p:extLst>
              </p:nvPr>
            </p:nvGraphicFramePr>
            <p:xfrm>
              <a:off x="0" y="1325563"/>
              <a:ext cx="9144000" cy="5120640"/>
            </p:xfrm>
            <a:graphic>
              <a:graphicData uri="http://schemas.openxmlformats.org/drawingml/2006/table">
                <a:tbl>
                  <a:tblPr firstRow="1" bandRow="1">
                    <a:tableStyleId>{5940675A-B579-460E-94D1-54222C63F5DA}</a:tableStyleId>
                  </a:tblPr>
                  <a:tblGrid>
                    <a:gridCol w="1181100">
                      <a:extLst>
                        <a:ext uri="{9D8B030D-6E8A-4147-A177-3AD203B41FA5}">
                          <a16:colId xmlns:a16="http://schemas.microsoft.com/office/drawing/2014/main" val="20000"/>
                        </a:ext>
                      </a:extLst>
                    </a:gridCol>
                    <a:gridCol w="3981450">
                      <a:extLst>
                        <a:ext uri="{9D8B030D-6E8A-4147-A177-3AD203B41FA5}">
                          <a16:colId xmlns:a16="http://schemas.microsoft.com/office/drawing/2014/main" val="20001"/>
                        </a:ext>
                      </a:extLst>
                    </a:gridCol>
                    <a:gridCol w="3981450">
                      <a:extLst>
                        <a:ext uri="{9D8B030D-6E8A-4147-A177-3AD203B41FA5}">
                          <a16:colId xmlns:a16="http://schemas.microsoft.com/office/drawing/2014/main" val="20002"/>
                        </a:ext>
                      </a:extLst>
                    </a:gridCol>
                  </a:tblGrid>
                  <a:tr h="370840">
                    <a:tc>
                      <a:txBody>
                        <a:bodyPr/>
                        <a:lstStyle/>
                        <a:p>
                          <a:pPr algn="ctr"/>
                          <a:r>
                            <a:rPr lang="en-US" sz="2000" b="1" dirty="0" smtClean="0">
                              <a:latin typeface="Times New Roman" panose="02020603050405020304" pitchFamily="18" charset="0"/>
                              <a:cs typeface="Times New Roman" panose="02020603050405020304" pitchFamily="18" charset="0"/>
                            </a:rPr>
                            <a:t>Variable</a:t>
                          </a:r>
                          <a:endParaRPr lang="en-US" sz="20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latin typeface="Times New Roman" panose="02020603050405020304" pitchFamily="18" charset="0"/>
                              <a:cs typeface="Times New Roman" panose="02020603050405020304" pitchFamily="18" charset="0"/>
                            </a:rPr>
                            <a:t>Distribution</a:t>
                          </a:r>
                          <a:endParaRPr lang="en-US" sz="20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latin typeface="Times New Roman" panose="02020603050405020304" pitchFamily="18" charset="0"/>
                              <a:cs typeface="Times New Roman" panose="02020603050405020304" pitchFamily="18" charset="0"/>
                            </a:rPr>
                            <a:t>Description</a:t>
                          </a:r>
                          <a:endParaRPr lang="en-US" sz="20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r>
                                  <a:rPr lang="el-GR" sz="2000" b="1" i="0" smtClean="0">
                                    <a:latin typeface="Cambria Math" panose="02040503050406030204" pitchFamily="18" charset="0"/>
                                    <a:ea typeface="Cambria Math" panose="02040503050406030204" pitchFamily="18" charset="0"/>
                                  </a:rPr>
                                  <m:t>𝚽</m:t>
                                </m:r>
                              </m:oMath>
                            </m:oMathPara>
                          </a14:m>
                          <a:endParaRPr lang="en-US" sz="2000" b="1" i="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Laplace distribution (</a:t>
                          </a:r>
                          <a:r>
                            <a:rPr lang="en-US" sz="2000" dirty="0" err="1" smtClean="0">
                              <a:latin typeface="Times New Roman" panose="02020603050405020304" pitchFamily="18" charset="0"/>
                              <a:cs typeface="Times New Roman" panose="02020603050405020304" pitchFamily="18" charset="0"/>
                            </a:rPr>
                            <a:t>Taddy</a:t>
                          </a:r>
                          <a:r>
                            <a:rPr lang="en-US" sz="2000" dirty="0" smtClean="0">
                              <a:latin typeface="Times New Roman" panose="02020603050405020304" pitchFamily="18" charset="0"/>
                              <a:cs typeface="Times New Roman" panose="02020603050405020304" pitchFamily="18" charset="0"/>
                            </a:rPr>
                            <a:t> 2013):</a:t>
                          </a:r>
                        </a:p>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𝑤</m:t>
                                    </m:r>
                                  </m:sub>
                                </m:sSub>
                                <m:r>
                                  <a:rPr lang="en-US" sz="2000" b="0" i="1" smtClean="0">
                                    <a:latin typeface="Cambria Math" panose="02040503050406030204" pitchFamily="18" charset="0"/>
                                  </a:rPr>
                                  <m:t>~</m:t>
                                </m:r>
                                <m:r>
                                  <a:rPr lang="en-US" sz="2000" b="0" i="1" smtClean="0">
                                    <a:latin typeface="Cambria Math" panose="02040503050406030204" pitchFamily="18" charset="0"/>
                                  </a:rPr>
                                  <m:t>𝐿𝑎𝑝𝑙𝑎𝑐𝑒</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𝜆</m:t>
                                </m:r>
                                <m:r>
                                  <a:rPr lang="en-US" sz="2000" b="0" i="1" smtClean="0">
                                    <a:latin typeface="Cambria Math" panose="02040503050406030204" pitchFamily="18" charset="0"/>
                                  </a:rPr>
                                  <m:t>)</m:t>
                                </m:r>
                              </m:oMath>
                            </m:oMathPara>
                          </a14:m>
                          <a:endParaRPr lang="en-US" sz="2000" dirty="0">
                            <a:latin typeface="Times New Roman" panose="02020603050405020304" pitchFamily="18" charset="0"/>
                            <a:cs typeface="Times New Roman" panose="02020603050405020304" pitchFamily="18" charset="0"/>
                          </a:endParaRPr>
                        </a:p>
                      </a:txBody>
                      <a:tcPr anchor="ctr"/>
                    </a:tc>
                    <a:tc>
                      <a:txBody>
                        <a:bodyPr/>
                        <a:lstStyle/>
                        <a:p>
                          <a:r>
                            <a:rPr lang="en-US" sz="2000" dirty="0" smtClean="0">
                              <a:latin typeface="Times New Roman" panose="02020603050405020304" pitchFamily="18" charset="0"/>
                              <a:cs typeface="Times New Roman" panose="02020603050405020304" pitchFamily="18" charset="0"/>
                            </a:rPr>
                            <a:t>Coefficient of the response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𝑑</m:t>
                                  </m:r>
                                </m:sub>
                              </m:sSub>
                            </m:oMath>
                          </a14:m>
                          <a:r>
                            <a:rPr lang="en-US" sz="2000" dirty="0" smtClean="0">
                              <a:latin typeface="Times New Roman" panose="02020603050405020304" pitchFamily="18" charset="0"/>
                              <a:cs typeface="Times New Roman" panose="02020603050405020304" pitchFamily="18" charset="0"/>
                            </a:rPr>
                            <a:t> on</a:t>
                          </a:r>
                          <a:r>
                            <a:rPr lang="en-US" sz="2000" baseline="0" dirty="0" smtClean="0">
                              <a:latin typeface="Times New Roman" panose="02020603050405020304" pitchFamily="18" charset="0"/>
                              <a:cs typeface="Times New Roman" panose="02020603050405020304" pitchFamily="18" charset="0"/>
                            </a:rPr>
                            <a:t> word </a:t>
                          </a:r>
                          <a14:m>
                            <m:oMath xmlns:m="http://schemas.openxmlformats.org/officeDocument/2006/math">
                              <m:r>
                                <a:rPr lang="en-US" sz="2000" i="1" baseline="0" dirty="0" smtClean="0">
                                  <a:latin typeface="Cambria Math" panose="02040503050406030204" pitchFamily="18" charset="0"/>
                                </a:rPr>
                                <m:t>𝑤</m:t>
                              </m:r>
                            </m:oMath>
                          </a14:m>
                          <a:endParaRPr lang="en-US" sz="2000" dirty="0" smtClean="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𝑮</m:t>
                                    </m:r>
                                  </m:e>
                                  <m:sub>
                                    <m:r>
                                      <a:rPr lang="en-US" sz="2000" b="0" i="1" smtClean="0">
                                        <a:latin typeface="Cambria Math" panose="02040503050406030204" pitchFamily="18" charset="0"/>
                                      </a:rPr>
                                      <m:t>0</m:t>
                                    </m:r>
                                  </m:sub>
                                </m:sSub>
                              </m:oMath>
                            </m:oMathPara>
                          </a14:m>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b="1" dirty="0" smtClean="0">
                              <a:latin typeface="Times New Roman" panose="02020603050405020304" pitchFamily="18" charset="0"/>
                              <a:cs typeface="Times New Roman" panose="02020603050405020304" pitchFamily="18" charset="0"/>
                            </a:rPr>
                            <a:t>Dirichlet Process </a:t>
                          </a:r>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Teh</a:t>
                          </a:r>
                          <a:r>
                            <a:rPr lang="en-US" sz="2000" dirty="0" smtClean="0">
                              <a:latin typeface="Times New Roman" panose="02020603050405020304" pitchFamily="18" charset="0"/>
                              <a:cs typeface="Times New Roman" panose="02020603050405020304" pitchFamily="18" charset="0"/>
                            </a:rPr>
                            <a:t> et al. 2006):</a:t>
                          </a:r>
                        </a:p>
                        <a:p>
                          <a:pPr/>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𝐺</m:t>
                                    </m:r>
                                  </m:e>
                                  <m:sub>
                                    <m:r>
                                      <a:rPr lang="en-US" sz="2000" b="0" i="1" dirty="0" smtClean="0">
                                        <a:latin typeface="Cambria Math" panose="02040503050406030204" pitchFamily="18" charset="0"/>
                                      </a:rPr>
                                      <m:t>0</m:t>
                                    </m:r>
                                  </m:sub>
                                </m:sSub>
                                <m:r>
                                  <a:rPr lang="en-US" sz="2000" b="0" i="0" smtClean="0">
                                    <a:latin typeface="Cambria Math" charset="0"/>
                                  </a:rPr>
                                  <m:t>~</m:t>
                                </m:r>
                                <m:r>
                                  <a:rPr lang="en-US" sz="2000" i="1">
                                    <a:latin typeface="Cambria Math" charset="0"/>
                                  </a:rPr>
                                  <m:t>𝐷𝑃</m:t>
                                </m:r>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charset="0"/>
                                      </a:rPr>
                                      <m:t>,</m:t>
                                    </m:r>
                                    <m:r>
                                      <a:rPr lang="en-US" sz="2000" i="1">
                                        <a:latin typeface="Cambria Math" panose="02040503050406030204" pitchFamily="18" charset="0"/>
                                      </a:rPr>
                                      <m:t>𝐻</m:t>
                                    </m:r>
                                  </m:e>
                                </m:d>
                                <m:r>
                                  <a:rPr lang="en-US" sz="2000" b="0" i="1" smtClean="0">
                                    <a:latin typeface="Cambria Math" panose="02040503050406030204" pitchFamily="18" charset="0"/>
                                  </a:rPr>
                                  <m:t>,</m:t>
                                </m:r>
                              </m:oMath>
                            </m:oMathPara>
                          </a14:m>
                          <a:endParaRPr lang="en-US" sz="2000" b="0" dirty="0" smtClean="0">
                            <a:latin typeface="Times New Roman" panose="02020603050405020304" pitchFamily="18" charset="0"/>
                            <a:cs typeface="Times New Roman" panose="02020603050405020304" pitchFamily="18" charset="0"/>
                          </a:endParaRPr>
                        </a:p>
                        <a:p>
                          <a:pPr algn="ctr"/>
                          <a14:m>
                            <m:oMath xmlns:m="http://schemas.openxmlformats.org/officeDocument/2006/math">
                              <m:r>
                                <a:rPr lang="en-US" sz="2000" b="0" i="1" smtClean="0">
                                  <a:latin typeface="Cambria Math" panose="02040503050406030204" pitchFamily="18" charset="0"/>
                                </a:rPr>
                                <m:t>𝐻</m:t>
                              </m:r>
                            </m:oMath>
                          </a14:m>
                          <a:r>
                            <a:rPr lang="en-US" sz="2000" dirty="0" smtClean="0">
                              <a:latin typeface="Times New Roman" panose="02020603050405020304" pitchFamily="18" charset="0"/>
                              <a:cs typeface="Times New Roman" panose="02020603050405020304" pitchFamily="18" charset="0"/>
                            </a:rPr>
                            <a:t>: distribution over topics</a:t>
                          </a:r>
                          <a:endParaRPr lang="en-US" sz="2000" dirty="0">
                            <a:latin typeface="Times New Roman" panose="02020603050405020304" pitchFamily="18" charset="0"/>
                            <a:cs typeface="Times New Roman" panose="02020603050405020304" pitchFamily="18" charset="0"/>
                          </a:endParaRPr>
                        </a:p>
                      </a:txBody>
                      <a:tcPr anchor="ctr"/>
                    </a:tc>
                    <a:tc>
                      <a:txBody>
                        <a:bodyPr/>
                        <a:lstStyle/>
                        <a:p>
                          <a:r>
                            <a:rPr lang="en-US" sz="2000" b="1" dirty="0" smtClean="0">
                              <a:latin typeface="Times New Roman" panose="02020603050405020304" pitchFamily="18" charset="0"/>
                              <a:cs typeface="Times New Roman" panose="02020603050405020304" pitchFamily="18" charset="0"/>
                            </a:rPr>
                            <a:t>Corpus topic</a:t>
                          </a:r>
                          <a:r>
                            <a:rPr lang="en-US" sz="2000" b="1" baseline="0" dirty="0" smtClean="0">
                              <a:latin typeface="Times New Roman" panose="02020603050405020304" pitchFamily="18" charset="0"/>
                              <a:cs typeface="Times New Roman" panose="02020603050405020304" pitchFamily="18" charset="0"/>
                            </a:rPr>
                            <a:t> </a:t>
                          </a:r>
                          <a:r>
                            <a:rPr lang="en-US" sz="2000" b="1" i="0" baseline="0" dirty="0" smtClean="0">
                              <a:latin typeface="Times New Roman" panose="02020603050405020304" pitchFamily="18" charset="0"/>
                              <a:cs typeface="Times New Roman" panose="02020603050405020304" pitchFamily="18" charset="0"/>
                            </a:rPr>
                            <a:t>distribution</a:t>
                          </a:r>
                        </a:p>
                        <a:p>
                          <a:r>
                            <a:rPr lang="en-US" sz="2000" dirty="0" smtClean="0">
                              <a:latin typeface="Times New Roman" panose="02020603050405020304" pitchFamily="18" charset="0"/>
                              <a:cs typeface="Times New Roman" panose="02020603050405020304" pitchFamily="18" charset="0"/>
                            </a:rPr>
                            <a:t>Collection of all possible topics that will be used</a:t>
                          </a:r>
                          <a:r>
                            <a:rPr lang="en-US" sz="2000" baseline="0" dirty="0" smtClean="0">
                              <a:latin typeface="Times New Roman" panose="02020603050405020304" pitchFamily="18" charset="0"/>
                              <a:cs typeface="Times New Roman" panose="02020603050405020304" pitchFamily="18" charset="0"/>
                            </a:rPr>
                            <a:t> in the corpus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𝑮</m:t>
                                    </m:r>
                                  </m:e>
                                  <m:sub>
                                    <m:r>
                                      <a:rPr lang="en-US" sz="2000" b="0" i="1" smtClean="0">
                                        <a:latin typeface="Cambria Math" panose="02040503050406030204" pitchFamily="18" charset="0"/>
                                      </a:rPr>
                                      <m:t>𝑑</m:t>
                                    </m:r>
                                  </m:sub>
                                </m:sSub>
                              </m:oMath>
                            </m:oMathPara>
                          </a14:m>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b="1" dirty="0" smtClean="0">
                              <a:latin typeface="Times New Roman" panose="02020603050405020304" pitchFamily="18" charset="0"/>
                              <a:cs typeface="Times New Roman" panose="02020603050405020304" pitchFamily="18" charset="0"/>
                            </a:rPr>
                            <a:t>Dirichlet Process </a:t>
                          </a:r>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Teh</a:t>
                          </a:r>
                          <a:r>
                            <a:rPr lang="en-US" sz="2000" dirty="0" smtClean="0">
                              <a:latin typeface="Times New Roman" panose="02020603050405020304" pitchFamily="18" charset="0"/>
                              <a:cs typeface="Times New Roman" panose="02020603050405020304" pitchFamily="18" charset="0"/>
                            </a:rPr>
                            <a:t> et al. 2006):</a:t>
                          </a:r>
                        </a:p>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𝐺</m:t>
                                    </m:r>
                                  </m:e>
                                  <m:sub>
                                    <m:r>
                                      <a:rPr lang="en-US" sz="2000" i="1">
                                        <a:latin typeface="Cambria Math" panose="02040503050406030204" pitchFamily="18" charset="0"/>
                                      </a:rPr>
                                      <m:t>𝑑</m:t>
                                    </m:r>
                                  </m:sub>
                                </m:sSub>
                                <m:r>
                                  <a:rPr lang="en-US" sz="2000" i="1">
                                    <a:latin typeface="Cambria Math" panose="02040503050406030204" pitchFamily="18" charset="0"/>
                                  </a:rPr>
                                  <m:t>~</m:t>
                                </m:r>
                                <m:r>
                                  <a:rPr lang="en-US" sz="2000" i="1">
                                    <a:latin typeface="Cambria Math" panose="02040503050406030204" pitchFamily="18" charset="0"/>
                                  </a:rPr>
                                  <m:t>𝐷𝑃</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𝐺</m:t>
                                    </m:r>
                                  </m:e>
                                  <m:sub>
                                    <m:r>
                                      <a:rPr lang="en-US" sz="2000" i="1">
                                        <a:latin typeface="Cambria Math" panose="02040503050406030204" pitchFamily="18" charset="0"/>
                                      </a:rPr>
                                      <m:t>0</m:t>
                                    </m:r>
                                  </m:sub>
                                </m:sSub>
                                <m:r>
                                  <a:rPr lang="en-US" sz="2000" i="1">
                                    <a:latin typeface="Cambria Math" panose="02040503050406030204" pitchFamily="18" charset="0"/>
                                  </a:rPr>
                                  <m:t>)</m:t>
                                </m:r>
                              </m:oMath>
                            </m:oMathPara>
                          </a14:m>
                          <a:endParaRPr lang="en-US" sz="2000" dirty="0">
                            <a:latin typeface="Times New Roman" panose="02020603050405020304" pitchFamily="18" charset="0"/>
                            <a:cs typeface="Times New Roman" panose="02020603050405020304" pitchFamily="18" charset="0"/>
                          </a:endParaRPr>
                        </a:p>
                      </a:txBody>
                      <a:tcPr anchor="ctr"/>
                    </a:tc>
                    <a:tc>
                      <a:txBody>
                        <a:bodyPr/>
                        <a:lstStyle/>
                        <a:p>
                          <a:r>
                            <a:rPr lang="en-US" sz="2000" b="1" dirty="0" smtClean="0">
                              <a:latin typeface="Times New Roman" panose="02020603050405020304" pitchFamily="18" charset="0"/>
                              <a:cs typeface="Times New Roman" panose="02020603050405020304" pitchFamily="18" charset="0"/>
                            </a:rPr>
                            <a:t>Document topic </a:t>
                          </a:r>
                          <a:r>
                            <a:rPr lang="en-US" sz="2000" b="1" i="0" dirty="0" smtClean="0">
                              <a:latin typeface="Times New Roman" panose="02020603050405020304" pitchFamily="18" charset="0"/>
                              <a:cs typeface="Times New Roman" panose="02020603050405020304" pitchFamily="18" charset="0"/>
                            </a:rPr>
                            <a:t>distribution</a:t>
                          </a:r>
                        </a:p>
                        <a:p>
                          <a:r>
                            <a:rPr lang="en-US" sz="2000" dirty="0" smtClean="0">
                              <a:latin typeface="Times New Roman" panose="02020603050405020304" pitchFamily="18" charset="0"/>
                              <a:cs typeface="Times New Roman" panose="02020603050405020304" pitchFamily="18" charset="0"/>
                            </a:rPr>
                            <a:t>Collection of all possible topics for the document</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US" sz="2000" b="0" i="1" smtClean="0">
                                        <a:latin typeface="Cambria Math" panose="02040503050406030204" pitchFamily="18" charset="0"/>
                                      </a:rPr>
                                      <m:t>𝑑</m:t>
                                    </m:r>
                                    <m:r>
                                      <a:rPr lang="en-US" sz="2000" b="0" i="1" smtClean="0">
                                        <a:latin typeface="Cambria Math" panose="02040503050406030204" pitchFamily="18" charset="0"/>
                                      </a:rPr>
                                      <m:t>,</m:t>
                                    </m:r>
                                    <m:r>
                                      <a:rPr lang="en-US" sz="2000" b="0" i="1" smtClean="0">
                                        <a:latin typeface="Cambria Math" panose="02040503050406030204" pitchFamily="18" charset="0"/>
                                      </a:rPr>
                                      <m:t>𝑛</m:t>
                                    </m:r>
                                  </m:sub>
                                </m:sSub>
                              </m:oMath>
                            </m:oMathPara>
                          </a14:m>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Multinomial distribution (</a:t>
                          </a:r>
                          <a:r>
                            <a:rPr lang="en-US" sz="2000" dirty="0" err="1" smtClean="0">
                              <a:latin typeface="Times New Roman" panose="02020603050405020304" pitchFamily="18" charset="0"/>
                              <a:cs typeface="Times New Roman" panose="02020603050405020304" pitchFamily="18" charset="0"/>
                            </a:rPr>
                            <a:t>Blei</a:t>
                          </a:r>
                          <a:r>
                            <a:rPr lang="en-US" sz="2000" dirty="0" smtClean="0">
                              <a:latin typeface="Times New Roman" panose="02020603050405020304" pitchFamily="18" charset="0"/>
                              <a:cs typeface="Times New Roman" panose="02020603050405020304" pitchFamily="18" charset="0"/>
                            </a:rPr>
                            <a:t> et al. 2003):</a:t>
                          </a:r>
                        </a:p>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US" sz="2000" b="0" i="1" smtClean="0">
                                        <a:latin typeface="Cambria Math" panose="02040503050406030204" pitchFamily="18" charset="0"/>
                                      </a:rPr>
                                      <m:t>𝑑𝑛</m:t>
                                    </m:r>
                                  </m:sub>
                                </m:sSub>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i="1">
                                        <a:latin typeface="Cambria Math" panose="02040503050406030204" pitchFamily="18" charset="0"/>
                                      </a:rPr>
                                      <m:t>𝐺</m:t>
                                    </m:r>
                                  </m:e>
                                  <m:sub>
                                    <m:r>
                                      <a:rPr lang="en-US" sz="2000" i="1">
                                        <a:latin typeface="Cambria Math" panose="02040503050406030204" pitchFamily="18" charset="0"/>
                                      </a:rPr>
                                      <m:t>𝑑</m:t>
                                    </m:r>
                                  </m:sub>
                                </m:sSub>
                              </m:oMath>
                            </m:oMathPara>
                          </a14:m>
                          <a:endParaRPr lang="en-US" sz="2000" dirty="0">
                            <a:latin typeface="Times New Roman" panose="02020603050405020304" pitchFamily="18" charset="0"/>
                            <a:cs typeface="Times New Roman" panose="02020603050405020304" pitchFamily="18" charset="0"/>
                          </a:endParaRPr>
                        </a:p>
                      </a:txBody>
                      <a:tcPr anchor="ctr"/>
                    </a:tc>
                    <a:tc>
                      <a:txBody>
                        <a:bodyPr/>
                        <a:lstStyle/>
                        <a:p>
                          <a:r>
                            <a:rPr lang="en-US" sz="2000" dirty="0" smtClean="0">
                              <a:latin typeface="Times New Roman" panose="02020603050405020304" pitchFamily="18" charset="0"/>
                              <a:cs typeface="Times New Roman" panose="02020603050405020304" pitchFamily="18" charset="0"/>
                            </a:rPr>
                            <a:t>Topic of the </a:t>
                          </a:r>
                          <a14:m>
                            <m:oMath xmlns:m="http://schemas.openxmlformats.org/officeDocument/2006/math">
                              <m:r>
                                <a:rPr lang="en-US" sz="2000" i="1" dirty="0" smtClean="0">
                                  <a:latin typeface="Cambria Math" panose="02040503050406030204" pitchFamily="18" charset="0"/>
                                </a:rPr>
                                <m:t>𝑛</m:t>
                              </m:r>
                            </m:oMath>
                          </a14:m>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word in the </a:t>
                          </a:r>
                          <a14:m>
                            <m:oMath xmlns:m="http://schemas.openxmlformats.org/officeDocument/2006/math">
                              <m:r>
                                <a:rPr lang="en-US" sz="2000" i="1" dirty="0" smtClean="0">
                                  <a:latin typeface="Cambria Math" panose="02040503050406030204" pitchFamily="18" charset="0"/>
                                </a:rPr>
                                <m:t>𝑑</m:t>
                              </m:r>
                            </m:oMath>
                          </a14:m>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document</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𝑑</m:t>
                                    </m:r>
                                    <m:r>
                                      <a:rPr lang="en-US" sz="2000" b="0" i="1" smtClean="0">
                                        <a:latin typeface="Cambria Math" panose="02040503050406030204" pitchFamily="18" charset="0"/>
                                      </a:rPr>
                                      <m:t>,</m:t>
                                    </m:r>
                                    <m:r>
                                      <a:rPr lang="en-US" sz="2000" b="0" i="1" smtClean="0">
                                        <a:latin typeface="Cambria Math" panose="02040503050406030204" pitchFamily="18" charset="0"/>
                                      </a:rPr>
                                      <m:t>𝑛</m:t>
                                    </m:r>
                                  </m:sub>
                                </m:sSub>
                              </m:oMath>
                            </m:oMathPara>
                          </a14:m>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Multinomial distribution (</a:t>
                          </a:r>
                          <a:r>
                            <a:rPr lang="en-US" sz="2000" dirty="0" err="1" smtClean="0">
                              <a:latin typeface="Times New Roman" panose="02020603050405020304" pitchFamily="18" charset="0"/>
                              <a:cs typeface="Times New Roman" panose="02020603050405020304" pitchFamily="18" charset="0"/>
                            </a:rPr>
                            <a:t>Rabinovich</a:t>
                          </a:r>
                          <a:r>
                            <a:rPr lang="en-US" sz="2000" dirty="0" smtClean="0">
                              <a:latin typeface="Times New Roman" panose="02020603050405020304" pitchFamily="18" charset="0"/>
                              <a:cs typeface="Times New Roman" panose="02020603050405020304" pitchFamily="18" charset="0"/>
                            </a:rPr>
                            <a:t> &amp; </a:t>
                          </a:r>
                          <a:r>
                            <a:rPr lang="en-US" sz="2000" dirty="0" err="1" smtClean="0">
                              <a:latin typeface="Times New Roman" panose="02020603050405020304" pitchFamily="18" charset="0"/>
                              <a:cs typeface="Times New Roman" panose="02020603050405020304" pitchFamily="18" charset="0"/>
                            </a:rPr>
                            <a:t>Blei</a:t>
                          </a:r>
                          <a:r>
                            <a:rPr lang="en-US" sz="2000" dirty="0" smtClean="0">
                              <a:latin typeface="Times New Roman" panose="02020603050405020304" pitchFamily="18" charset="0"/>
                              <a:cs typeface="Times New Roman" panose="02020603050405020304" pitchFamily="18" charset="0"/>
                            </a:rPr>
                            <a:t> 2014):</a:t>
                          </a:r>
                        </a:p>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𝑑𝑛</m:t>
                                    </m:r>
                                  </m:sub>
                                </m:sSub>
                                <m:r>
                                  <a:rPr lang="en-US" sz="2000" b="0" i="1" smtClean="0">
                                    <a:latin typeface="Cambria Math" panose="02040503050406030204" pitchFamily="18" charset="0"/>
                                  </a:rPr>
                                  <m:t>~</m:t>
                                </m:r>
                                <m:r>
                                  <a:rPr lang="en-US" sz="2000" b="0" i="1" smtClean="0">
                                    <a:latin typeface="Cambria Math" panose="02040503050406030204" pitchFamily="18" charset="0"/>
                                  </a:rPr>
                                  <m:t>𝑀𝑢𝑙𝑡𝑖𝑛𝑜𝑚𝑖𝑎𝑙</m:t>
                                </m:r>
                                <m:d>
                                  <m:dPr>
                                    <m:ctrlPr>
                                      <a:rPr lang="en-US" sz="2000" b="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US" sz="2000" b="0" i="1" smtClean="0">
                                            <a:latin typeface="Cambria Math" panose="02040503050406030204" pitchFamily="18" charset="0"/>
                                          </a:rPr>
                                          <m:t>𝑑𝑛</m:t>
                                        </m:r>
                                      </m:sub>
                                    </m:sSub>
                                  </m:e>
                                </m:d>
                              </m:oMath>
                            </m:oMathPara>
                          </a14:m>
                          <a:endParaRPr lang="en-US" sz="2000" b="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Times New Roman" panose="02020603050405020304" pitchFamily="18" charset="0"/>
                              <a:cs typeface="Times New Roman" panose="02020603050405020304" pitchFamily="18" charset="0"/>
                            </a:rPr>
                            <a:t>Observed</a:t>
                          </a:r>
                          <a:r>
                            <a:rPr lang="en-US" sz="2000" baseline="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000" i="1" dirty="0" smtClean="0">
                                  <a:latin typeface="Cambria Math" panose="02040503050406030204" pitchFamily="18" charset="0"/>
                                </a:rPr>
                                <m:t>𝑛</m:t>
                              </m:r>
                            </m:oMath>
                          </a14:m>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word in the </a:t>
                          </a:r>
                          <a14:m>
                            <m:oMath xmlns:m="http://schemas.openxmlformats.org/officeDocument/2006/math">
                              <m:r>
                                <a:rPr lang="en-US" sz="2000" i="1" dirty="0" smtClean="0">
                                  <a:latin typeface="Cambria Math" panose="02040503050406030204" pitchFamily="18" charset="0"/>
                                </a:rPr>
                                <m:t>𝑑</m:t>
                              </m:r>
                            </m:oMath>
                          </a14:m>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document</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bl>
              </a:graphicData>
            </a:graphic>
          </p:graphicFrame>
        </mc:Choice>
        <mc:Fallback xmlns="">
          <p:graphicFrame>
            <p:nvGraphicFramePr>
              <p:cNvPr id="3" name="Content Placeholder 4"/>
              <p:cNvGraphicFramePr>
                <a:graphicFrameLocks/>
              </p:cNvGraphicFramePr>
              <p:nvPr>
                <p:extLst>
                  <p:ext uri="{D42A27DB-BD31-4B8C-83A1-F6EECF244321}">
                    <p14:modId xmlns:p14="http://schemas.microsoft.com/office/powerpoint/2010/main" val="257436817"/>
                  </p:ext>
                </p:extLst>
              </p:nvPr>
            </p:nvGraphicFramePr>
            <p:xfrm>
              <a:off x="0" y="1325563"/>
              <a:ext cx="9144000" cy="5120640"/>
            </p:xfrm>
            <a:graphic>
              <a:graphicData uri="http://schemas.openxmlformats.org/drawingml/2006/table">
                <a:tbl>
                  <a:tblPr firstRow="1" bandRow="1">
                    <a:tableStyleId>{5940675A-B579-460E-94D1-54222C63F5DA}</a:tableStyleId>
                  </a:tblPr>
                  <a:tblGrid>
                    <a:gridCol w="1181100">
                      <a:extLst>
                        <a:ext uri="{9D8B030D-6E8A-4147-A177-3AD203B41FA5}">
                          <a16:colId xmlns:a16="http://schemas.microsoft.com/office/drawing/2014/main" val="20000"/>
                        </a:ext>
                      </a:extLst>
                    </a:gridCol>
                    <a:gridCol w="3981450">
                      <a:extLst>
                        <a:ext uri="{9D8B030D-6E8A-4147-A177-3AD203B41FA5}">
                          <a16:colId xmlns:a16="http://schemas.microsoft.com/office/drawing/2014/main" val="20001"/>
                        </a:ext>
                      </a:extLst>
                    </a:gridCol>
                    <a:gridCol w="3981450">
                      <a:extLst>
                        <a:ext uri="{9D8B030D-6E8A-4147-A177-3AD203B41FA5}">
                          <a16:colId xmlns:a16="http://schemas.microsoft.com/office/drawing/2014/main" val="20002"/>
                        </a:ext>
                      </a:extLst>
                    </a:gridCol>
                  </a:tblGrid>
                  <a:tr h="396240">
                    <a:tc>
                      <a:txBody>
                        <a:bodyPr/>
                        <a:lstStyle/>
                        <a:p>
                          <a:pPr algn="ctr"/>
                          <a:r>
                            <a:rPr lang="en-US" sz="2000" b="1" dirty="0" smtClean="0">
                              <a:latin typeface="Times New Roman" panose="02020603050405020304" pitchFamily="18" charset="0"/>
                              <a:cs typeface="Times New Roman" panose="02020603050405020304" pitchFamily="18" charset="0"/>
                            </a:rPr>
                            <a:t>Variable</a:t>
                          </a:r>
                          <a:endParaRPr lang="en-US" sz="20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latin typeface="Times New Roman" panose="02020603050405020304" pitchFamily="18" charset="0"/>
                              <a:cs typeface="Times New Roman" panose="02020603050405020304" pitchFamily="18" charset="0"/>
                            </a:rPr>
                            <a:t>Distribution</a:t>
                          </a:r>
                          <a:endParaRPr lang="en-US" sz="20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latin typeface="Times New Roman" panose="02020603050405020304" pitchFamily="18" charset="0"/>
                              <a:cs typeface="Times New Roman" panose="02020603050405020304" pitchFamily="18" charset="0"/>
                            </a:rPr>
                            <a:t>Description</a:t>
                          </a:r>
                          <a:endParaRPr lang="en-US" sz="20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701040">
                    <a:tc>
                      <a:txBody>
                        <a:bodyPr/>
                        <a:lstStyle/>
                        <a:p>
                          <a:endParaRPr lang="en-US"/>
                        </a:p>
                      </a:txBody>
                      <a:tcPr>
                        <a:blipFill>
                          <a:blip r:embed="rId3"/>
                          <a:stretch>
                            <a:fillRect l="-1031" t="-60870" r="-674742" b="-583478"/>
                          </a:stretch>
                        </a:blipFill>
                      </a:tcPr>
                    </a:tc>
                    <a:tc>
                      <a:txBody>
                        <a:bodyPr/>
                        <a:lstStyle/>
                        <a:p>
                          <a:endParaRPr lang="en-US"/>
                        </a:p>
                      </a:txBody>
                      <a:tcPr anchor="ctr">
                        <a:blipFill>
                          <a:blip r:embed="rId3"/>
                          <a:stretch>
                            <a:fillRect l="-30015" t="-60870" r="-100459" b="-583478"/>
                          </a:stretch>
                        </a:blipFill>
                      </a:tcPr>
                    </a:tc>
                    <a:tc>
                      <a:txBody>
                        <a:bodyPr/>
                        <a:lstStyle/>
                        <a:p>
                          <a:endParaRPr lang="en-US"/>
                        </a:p>
                      </a:txBody>
                      <a:tcPr>
                        <a:blipFill>
                          <a:blip r:embed="rId3"/>
                          <a:stretch>
                            <a:fillRect l="-130015" t="-60870" r="-459" b="-583478"/>
                          </a:stretch>
                        </a:blipFill>
                      </a:tcPr>
                    </a:tc>
                    <a:extLst>
                      <a:ext uri="{0D108BD9-81ED-4DB2-BD59-A6C34878D82A}">
                        <a16:rowId xmlns:a16="http://schemas.microsoft.com/office/drawing/2014/main" val="10001"/>
                      </a:ext>
                    </a:extLst>
                  </a:tr>
                  <a:tr h="1005840">
                    <a:tc>
                      <a:txBody>
                        <a:bodyPr/>
                        <a:lstStyle/>
                        <a:p>
                          <a:endParaRPr lang="en-US"/>
                        </a:p>
                      </a:txBody>
                      <a:tcPr>
                        <a:blipFill>
                          <a:blip r:embed="rId3"/>
                          <a:stretch>
                            <a:fillRect l="-1031" t="-112121" r="-674742" b="-306667"/>
                          </a:stretch>
                        </a:blipFill>
                      </a:tcPr>
                    </a:tc>
                    <a:tc>
                      <a:txBody>
                        <a:bodyPr/>
                        <a:lstStyle/>
                        <a:p>
                          <a:endParaRPr lang="en-US"/>
                        </a:p>
                      </a:txBody>
                      <a:tcPr anchor="ctr">
                        <a:blipFill>
                          <a:blip r:embed="rId3"/>
                          <a:stretch>
                            <a:fillRect l="-30015" t="-112121" r="-100459" b="-306667"/>
                          </a:stretch>
                        </a:blipFill>
                      </a:tcPr>
                    </a:tc>
                    <a:tc>
                      <a:txBody>
                        <a:bodyPr/>
                        <a:lstStyle/>
                        <a:p>
                          <a:r>
                            <a:rPr lang="en-US" sz="2000" b="1" dirty="0" smtClean="0">
                              <a:latin typeface="Times New Roman" panose="02020603050405020304" pitchFamily="18" charset="0"/>
                              <a:cs typeface="Times New Roman" panose="02020603050405020304" pitchFamily="18" charset="0"/>
                            </a:rPr>
                            <a:t>Corpus topic</a:t>
                          </a:r>
                          <a:r>
                            <a:rPr lang="en-US" sz="2000" b="1" baseline="0" dirty="0" smtClean="0">
                              <a:latin typeface="Times New Roman" panose="02020603050405020304" pitchFamily="18" charset="0"/>
                              <a:cs typeface="Times New Roman" panose="02020603050405020304" pitchFamily="18" charset="0"/>
                            </a:rPr>
                            <a:t> </a:t>
                          </a:r>
                          <a:r>
                            <a:rPr lang="en-US" sz="2000" b="1" i="0" baseline="0" dirty="0" smtClean="0">
                              <a:latin typeface="Times New Roman" panose="02020603050405020304" pitchFamily="18" charset="0"/>
                              <a:cs typeface="Times New Roman" panose="02020603050405020304" pitchFamily="18" charset="0"/>
                            </a:rPr>
                            <a:t>distribution</a:t>
                          </a:r>
                        </a:p>
                        <a:p>
                          <a:r>
                            <a:rPr lang="en-US" sz="2000" dirty="0" smtClean="0">
                              <a:latin typeface="Times New Roman" panose="02020603050405020304" pitchFamily="18" charset="0"/>
                              <a:cs typeface="Times New Roman" panose="02020603050405020304" pitchFamily="18" charset="0"/>
                            </a:rPr>
                            <a:t>Collection of all possible topics that will be used</a:t>
                          </a:r>
                          <a:r>
                            <a:rPr lang="en-US" sz="2000" baseline="0" dirty="0" smtClean="0">
                              <a:latin typeface="Times New Roman" panose="02020603050405020304" pitchFamily="18" charset="0"/>
                              <a:cs typeface="Times New Roman" panose="02020603050405020304" pitchFamily="18" charset="0"/>
                            </a:rPr>
                            <a:t> in the corpus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05840">
                    <a:tc>
                      <a:txBody>
                        <a:bodyPr/>
                        <a:lstStyle/>
                        <a:p>
                          <a:endParaRPr lang="en-US"/>
                        </a:p>
                      </a:txBody>
                      <a:tcPr>
                        <a:blipFill>
                          <a:blip r:embed="rId3"/>
                          <a:stretch>
                            <a:fillRect l="-1031" t="-210843" r="-674742" b="-204819"/>
                          </a:stretch>
                        </a:blipFill>
                      </a:tcPr>
                    </a:tc>
                    <a:tc>
                      <a:txBody>
                        <a:bodyPr/>
                        <a:lstStyle/>
                        <a:p>
                          <a:endParaRPr lang="en-US"/>
                        </a:p>
                      </a:txBody>
                      <a:tcPr anchor="ctr">
                        <a:blipFill>
                          <a:blip r:embed="rId3"/>
                          <a:stretch>
                            <a:fillRect l="-30015" t="-210843" r="-100459" b="-204819"/>
                          </a:stretch>
                        </a:blipFill>
                      </a:tcPr>
                    </a:tc>
                    <a:tc>
                      <a:txBody>
                        <a:bodyPr/>
                        <a:lstStyle/>
                        <a:p>
                          <a:r>
                            <a:rPr lang="en-US" sz="2000" b="1" dirty="0" smtClean="0">
                              <a:latin typeface="Times New Roman" panose="02020603050405020304" pitchFamily="18" charset="0"/>
                              <a:cs typeface="Times New Roman" panose="02020603050405020304" pitchFamily="18" charset="0"/>
                            </a:rPr>
                            <a:t>Document topic </a:t>
                          </a:r>
                          <a:r>
                            <a:rPr lang="en-US" sz="2000" b="1" i="0" dirty="0" smtClean="0">
                              <a:latin typeface="Times New Roman" panose="02020603050405020304" pitchFamily="18" charset="0"/>
                              <a:cs typeface="Times New Roman" panose="02020603050405020304" pitchFamily="18" charset="0"/>
                            </a:rPr>
                            <a:t>distribution</a:t>
                          </a:r>
                        </a:p>
                        <a:p>
                          <a:r>
                            <a:rPr lang="en-US" sz="2000" dirty="0" smtClean="0">
                              <a:latin typeface="Times New Roman" panose="02020603050405020304" pitchFamily="18" charset="0"/>
                              <a:cs typeface="Times New Roman" panose="02020603050405020304" pitchFamily="18" charset="0"/>
                            </a:rPr>
                            <a:t>Collection of all possible topics for the document</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05840">
                    <a:tc>
                      <a:txBody>
                        <a:bodyPr/>
                        <a:lstStyle/>
                        <a:p>
                          <a:endParaRPr lang="en-US"/>
                        </a:p>
                      </a:txBody>
                      <a:tcPr>
                        <a:blipFill>
                          <a:blip r:embed="rId3"/>
                          <a:stretch>
                            <a:fillRect l="-1031" t="-312727" r="-674742" b="-106061"/>
                          </a:stretch>
                        </a:blipFill>
                      </a:tcPr>
                    </a:tc>
                    <a:tc>
                      <a:txBody>
                        <a:bodyPr/>
                        <a:lstStyle/>
                        <a:p>
                          <a:endParaRPr lang="en-US"/>
                        </a:p>
                      </a:txBody>
                      <a:tcPr anchor="ctr">
                        <a:blipFill>
                          <a:blip r:embed="rId3"/>
                          <a:stretch>
                            <a:fillRect l="-30015" t="-312727" r="-100459" b="-106061"/>
                          </a:stretch>
                        </a:blipFill>
                      </a:tcPr>
                    </a:tc>
                    <a:tc>
                      <a:txBody>
                        <a:bodyPr/>
                        <a:lstStyle/>
                        <a:p>
                          <a:endParaRPr lang="en-US"/>
                        </a:p>
                      </a:txBody>
                      <a:tcPr>
                        <a:blipFill>
                          <a:blip r:embed="rId3"/>
                          <a:stretch>
                            <a:fillRect l="-130015" t="-312727" r="-459" b="-106061"/>
                          </a:stretch>
                        </a:blipFill>
                      </a:tcPr>
                    </a:tc>
                    <a:extLst>
                      <a:ext uri="{0D108BD9-81ED-4DB2-BD59-A6C34878D82A}">
                        <a16:rowId xmlns:a16="http://schemas.microsoft.com/office/drawing/2014/main" val="10004"/>
                      </a:ext>
                    </a:extLst>
                  </a:tr>
                  <a:tr h="1005840">
                    <a:tc>
                      <a:txBody>
                        <a:bodyPr/>
                        <a:lstStyle/>
                        <a:p>
                          <a:endParaRPr lang="en-US"/>
                        </a:p>
                      </a:txBody>
                      <a:tcPr>
                        <a:blipFill>
                          <a:blip r:embed="rId3"/>
                          <a:stretch>
                            <a:fillRect l="-1031" t="-412727" r="-674742" b="-6061"/>
                          </a:stretch>
                        </a:blipFill>
                      </a:tcPr>
                    </a:tc>
                    <a:tc>
                      <a:txBody>
                        <a:bodyPr/>
                        <a:lstStyle/>
                        <a:p>
                          <a:endParaRPr lang="en-US"/>
                        </a:p>
                      </a:txBody>
                      <a:tcPr anchor="ctr">
                        <a:blipFill>
                          <a:blip r:embed="rId3"/>
                          <a:stretch>
                            <a:fillRect l="-30015" t="-412727" r="-100459" b="-6061"/>
                          </a:stretch>
                        </a:blipFill>
                      </a:tcPr>
                    </a:tc>
                    <a:tc>
                      <a:txBody>
                        <a:bodyPr/>
                        <a:lstStyle/>
                        <a:p>
                          <a:endParaRPr lang="en-US"/>
                        </a:p>
                      </a:txBody>
                      <a:tcPr>
                        <a:blipFill>
                          <a:blip r:embed="rId3"/>
                          <a:stretch>
                            <a:fillRect l="-130015" t="-412727" r="-459" b="-6061"/>
                          </a:stretch>
                        </a:blipFill>
                      </a:tcPr>
                    </a:tc>
                    <a:extLst>
                      <a:ext uri="{0D108BD9-81ED-4DB2-BD59-A6C34878D82A}">
                        <a16:rowId xmlns:a16="http://schemas.microsoft.com/office/drawing/2014/main" val="10005"/>
                      </a:ext>
                    </a:extLst>
                  </a:tr>
                </a:tbl>
              </a:graphicData>
            </a:graphic>
          </p:graphicFrame>
        </mc:Fallback>
      </mc:AlternateContent>
      <p:sp>
        <p:nvSpPr>
          <p:cNvPr id="4" name="Rectangle 3"/>
          <p:cNvSpPr/>
          <p:nvPr/>
        </p:nvSpPr>
        <p:spPr>
          <a:xfrm>
            <a:off x="0" y="2419350"/>
            <a:ext cx="9144000" cy="2019300"/>
          </a:xfrm>
          <a:prstGeom prst="rect">
            <a:avLst/>
          </a:prstGeom>
          <a:solidFill>
            <a:srgbClr val="FFFFFF">
              <a:alpha val="80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C00000"/>
                </a:solidFill>
              </a:rPr>
              <a:t>Hierarchical </a:t>
            </a:r>
            <a:r>
              <a:rPr lang="en-US" sz="3600" b="1" dirty="0" err="1" smtClean="0">
                <a:solidFill>
                  <a:srgbClr val="C00000"/>
                </a:solidFill>
              </a:rPr>
              <a:t>Dirichlet</a:t>
            </a:r>
            <a:r>
              <a:rPr lang="en-US" sz="3600" b="1" dirty="0" smtClean="0">
                <a:solidFill>
                  <a:srgbClr val="C00000"/>
                </a:solidFill>
              </a:rPr>
              <a:t> Process</a:t>
            </a:r>
            <a:endParaRPr lang="en-US" sz="3600" b="1" dirty="0">
              <a:solidFill>
                <a:srgbClr val="C00000"/>
              </a:solidFill>
            </a:endParaRPr>
          </a:p>
        </p:txBody>
      </p:sp>
      <p:sp>
        <p:nvSpPr>
          <p:cNvPr id="5" name="Slide Number Placeholder 4"/>
          <p:cNvSpPr>
            <a:spLocks noGrp="1"/>
          </p:cNvSpPr>
          <p:nvPr>
            <p:ph type="sldNum" sz="quarter" idx="12"/>
          </p:nvPr>
        </p:nvSpPr>
        <p:spPr/>
        <p:txBody>
          <a:bodyPr/>
          <a:lstStyle/>
          <a:p>
            <a:fld id="{EA95A752-284A-4133-95AE-4EC9FB72B490}" type="slidenum">
              <a:rPr lang="en-US" smtClean="0"/>
              <a:t>32</a:t>
            </a:fld>
            <a:endParaRPr lang="en-US"/>
          </a:p>
        </p:txBody>
      </p:sp>
    </p:spTree>
    <p:extLst>
      <p:ext uri="{BB962C8B-B14F-4D97-AF65-F5344CB8AC3E}">
        <p14:creationId xmlns:p14="http://schemas.microsoft.com/office/powerpoint/2010/main" val="357774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rot="5400000">
            <a:off x="2484984" y="2453007"/>
            <a:ext cx="626107" cy="1854200"/>
          </a:xfrm>
          <a:prstGeom prst="stripedRightArrow">
            <a:avLst>
              <a:gd name="adj1" fmla="val 50000"/>
              <a:gd name="adj2" fmla="val 6456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b="1" dirty="0" smtClean="0"/>
              <a:t>Latent </a:t>
            </a:r>
            <a:r>
              <a:rPr lang="en-US" b="1" dirty="0" err="1" smtClean="0"/>
              <a:t>Dirichlet</a:t>
            </a:r>
            <a:r>
              <a:rPr lang="en-US" b="1" dirty="0" smtClean="0"/>
              <a:t> Allocation vs. Hierarchical </a:t>
            </a:r>
            <a:r>
              <a:rPr lang="en-US" b="1" dirty="0" err="1" smtClean="0"/>
              <a:t>Dirichlet</a:t>
            </a:r>
            <a:r>
              <a:rPr lang="en-US" b="1" dirty="0" smtClean="0"/>
              <a:t> Process</a:t>
            </a:r>
            <a:endParaRPr lang="en-US" b="1" dirty="0"/>
          </a:p>
        </p:txBody>
      </p:sp>
      <p:graphicFrame>
        <p:nvGraphicFramePr>
          <p:cNvPr id="3" name="Table 2"/>
          <p:cNvGraphicFramePr>
            <a:graphicFrameLocks noGrp="1"/>
          </p:cNvGraphicFramePr>
          <p:nvPr>
            <p:extLst/>
          </p:nvPr>
        </p:nvGraphicFramePr>
        <p:xfrm>
          <a:off x="1362075" y="2463800"/>
          <a:ext cx="2857500" cy="370840"/>
        </p:xfrm>
        <a:graphic>
          <a:graphicData uri="http://schemas.openxmlformats.org/drawingml/2006/table">
            <a:tbl>
              <a:tblPr firstRow="1" bandRow="1">
                <a:tableStyleId>{5940675A-B579-460E-94D1-54222C63F5DA}</a:tableStyleId>
              </a:tblPr>
              <a:tblGrid>
                <a:gridCol w="904875">
                  <a:extLst>
                    <a:ext uri="{9D8B030D-6E8A-4147-A177-3AD203B41FA5}">
                      <a16:colId xmlns:a16="http://schemas.microsoft.com/office/drawing/2014/main" val="20000"/>
                    </a:ext>
                  </a:extLst>
                </a:gridCol>
                <a:gridCol w="390525">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905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90525">
                  <a:extLst>
                    <a:ext uri="{9D8B030D-6E8A-4147-A177-3AD203B41FA5}">
                      <a16:colId xmlns:a16="http://schemas.microsoft.com/office/drawing/2014/main" val="20005"/>
                    </a:ext>
                  </a:extLst>
                </a:gridCol>
              </a:tblGrid>
              <a:tr h="370840">
                <a:tc>
                  <a:txBody>
                    <a:bodyPr/>
                    <a:lstStyle/>
                    <a:p>
                      <a:pPr algn="ctr"/>
                      <a:r>
                        <a:rPr lang="en-US" b="1" dirty="0" smtClean="0"/>
                        <a:t>Topics</a:t>
                      </a:r>
                      <a:endParaRPr lang="en-US" b="1" dirty="0"/>
                    </a:p>
                  </a:txBody>
                  <a:tcPr anchor="ctr"/>
                </a:tc>
                <a:tc>
                  <a:txBody>
                    <a:bodyPr/>
                    <a:lstStyle/>
                    <a:p>
                      <a:pPr algn="ctr"/>
                      <a:r>
                        <a:rPr lang="en-US" b="1" dirty="0" smtClean="0"/>
                        <a:t>1</a:t>
                      </a:r>
                      <a:endParaRPr lang="en-US" b="1" dirty="0"/>
                    </a:p>
                  </a:txBody>
                  <a:tcPr anchor="ctr"/>
                </a:tc>
                <a:tc>
                  <a:txBody>
                    <a:bodyPr/>
                    <a:lstStyle/>
                    <a:p>
                      <a:pPr algn="ctr"/>
                      <a:r>
                        <a:rPr lang="en-US" b="1" dirty="0" smtClean="0"/>
                        <a:t>2</a:t>
                      </a:r>
                      <a:endParaRPr lang="en-US" b="1" dirty="0"/>
                    </a:p>
                  </a:txBody>
                  <a:tcPr anchor="ctr"/>
                </a:tc>
                <a:tc>
                  <a:txBody>
                    <a:bodyPr/>
                    <a:lstStyle/>
                    <a:p>
                      <a:pPr algn="ctr"/>
                      <a:r>
                        <a:rPr lang="en-US" b="1" dirty="0" smtClean="0"/>
                        <a:t>3</a:t>
                      </a:r>
                      <a:endParaRPr lang="en-US" b="1" dirty="0"/>
                    </a:p>
                  </a:txBody>
                  <a:tcPr anchor="ctr"/>
                </a:tc>
                <a:tc>
                  <a:txBody>
                    <a:bodyPr/>
                    <a:lstStyle/>
                    <a:p>
                      <a:pPr algn="ctr"/>
                      <a:r>
                        <a:rPr lang="en-US" b="1" dirty="0" smtClean="0"/>
                        <a:t>4</a:t>
                      </a:r>
                      <a:endParaRPr lang="en-US" b="1" dirty="0"/>
                    </a:p>
                  </a:txBody>
                  <a:tcPr anchor="ctr"/>
                </a:tc>
                <a:tc>
                  <a:txBody>
                    <a:bodyPr/>
                    <a:lstStyle/>
                    <a:p>
                      <a:pPr algn="ctr"/>
                      <a:r>
                        <a:rPr lang="en-US" b="1" dirty="0" smtClean="0"/>
                        <a:t>5</a:t>
                      </a:r>
                      <a:endParaRPr lang="en-US" b="1" dirty="0"/>
                    </a:p>
                  </a:txBody>
                  <a:tcPr anchor="ctr"/>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nvPr>
        </p:nvGraphicFramePr>
        <p:xfrm>
          <a:off x="1362075" y="3693160"/>
          <a:ext cx="2857500" cy="741680"/>
        </p:xfrm>
        <a:graphic>
          <a:graphicData uri="http://schemas.openxmlformats.org/drawingml/2006/table">
            <a:tbl>
              <a:tblPr firstRow="1" bandRow="1">
                <a:tableStyleId>{5940675A-B579-460E-94D1-54222C63F5DA}</a:tableStyleId>
              </a:tblPr>
              <a:tblGrid>
                <a:gridCol w="904875">
                  <a:extLst>
                    <a:ext uri="{9D8B030D-6E8A-4147-A177-3AD203B41FA5}">
                      <a16:colId xmlns:a16="http://schemas.microsoft.com/office/drawing/2014/main" val="20000"/>
                    </a:ext>
                  </a:extLst>
                </a:gridCol>
                <a:gridCol w="390525">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905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90525">
                  <a:extLst>
                    <a:ext uri="{9D8B030D-6E8A-4147-A177-3AD203B41FA5}">
                      <a16:colId xmlns:a16="http://schemas.microsoft.com/office/drawing/2014/main" val="20005"/>
                    </a:ext>
                  </a:extLst>
                </a:gridCol>
              </a:tblGrid>
              <a:tr h="370840">
                <a:tc>
                  <a:txBody>
                    <a:bodyPr/>
                    <a:lstStyle/>
                    <a:p>
                      <a:pPr algn="ctr"/>
                      <a:r>
                        <a:rPr lang="en-US" b="1" dirty="0" smtClean="0"/>
                        <a:t>Topics</a:t>
                      </a:r>
                      <a:endParaRPr lang="en-US" b="1" dirty="0"/>
                    </a:p>
                  </a:txBody>
                  <a:tcPr anchor="ctr"/>
                </a:tc>
                <a:tc>
                  <a:txBody>
                    <a:bodyPr/>
                    <a:lstStyle/>
                    <a:p>
                      <a:pPr algn="ctr"/>
                      <a:r>
                        <a:rPr lang="en-US" b="1" dirty="0" smtClean="0"/>
                        <a:t>1</a:t>
                      </a:r>
                      <a:endParaRPr lang="en-US" b="1" dirty="0"/>
                    </a:p>
                  </a:txBody>
                  <a:tcPr anchor="ctr"/>
                </a:tc>
                <a:tc>
                  <a:txBody>
                    <a:bodyPr/>
                    <a:lstStyle/>
                    <a:p>
                      <a:pPr algn="ctr"/>
                      <a:r>
                        <a:rPr lang="en-US" b="1" dirty="0" smtClean="0"/>
                        <a:t>2</a:t>
                      </a:r>
                      <a:endParaRPr lang="en-US" b="1" dirty="0"/>
                    </a:p>
                  </a:txBody>
                  <a:tcPr anchor="ctr"/>
                </a:tc>
                <a:tc>
                  <a:txBody>
                    <a:bodyPr/>
                    <a:lstStyle/>
                    <a:p>
                      <a:pPr algn="ctr"/>
                      <a:r>
                        <a:rPr lang="en-US" b="1" dirty="0" smtClean="0"/>
                        <a:t>3</a:t>
                      </a:r>
                      <a:endParaRPr lang="en-US" b="1" dirty="0"/>
                    </a:p>
                  </a:txBody>
                  <a:tcPr anchor="ctr"/>
                </a:tc>
                <a:tc>
                  <a:txBody>
                    <a:bodyPr/>
                    <a:lstStyle/>
                    <a:p>
                      <a:pPr algn="ctr"/>
                      <a:r>
                        <a:rPr lang="en-US" b="1" dirty="0" smtClean="0"/>
                        <a:t>4</a:t>
                      </a:r>
                      <a:endParaRPr lang="en-US" b="1" dirty="0"/>
                    </a:p>
                  </a:txBody>
                  <a:tcPr anchor="ctr"/>
                </a:tc>
                <a:tc>
                  <a:txBody>
                    <a:bodyPr/>
                    <a:lstStyle/>
                    <a:p>
                      <a:pPr algn="ctr"/>
                      <a:r>
                        <a:rPr lang="en-US" b="1" dirty="0" smtClean="0"/>
                        <a:t>5</a:t>
                      </a:r>
                      <a:endParaRPr lang="en-US" b="1" dirty="0"/>
                    </a:p>
                  </a:txBody>
                  <a:tcPr anchor="ctr"/>
                </a:tc>
                <a:extLst>
                  <a:ext uri="{0D108BD9-81ED-4DB2-BD59-A6C34878D82A}">
                    <a16:rowId xmlns:a16="http://schemas.microsoft.com/office/drawing/2014/main" val="10000"/>
                  </a:ext>
                </a:extLst>
              </a:tr>
              <a:tr h="370840">
                <a:tc>
                  <a:txBody>
                    <a:bodyPr/>
                    <a:lstStyle/>
                    <a:p>
                      <a:pPr algn="ctr"/>
                      <a:r>
                        <a:rPr lang="en-US" b="1" dirty="0" smtClean="0"/>
                        <a:t>Prop.</a:t>
                      </a:r>
                      <a:endParaRPr lang="en-US" b="1" dirty="0"/>
                    </a:p>
                  </a:txBody>
                  <a:tcPr anchor="ctr"/>
                </a:tc>
                <a:tc>
                  <a:txBody>
                    <a:bodyPr/>
                    <a:lstStyle/>
                    <a:p>
                      <a:pPr algn="ctr"/>
                      <a:r>
                        <a:rPr lang="en-US" dirty="0" smtClean="0"/>
                        <a:t>.1</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t>.2</a:t>
                      </a:r>
                      <a:endParaRPr lang="en-US" dirty="0"/>
                    </a:p>
                  </a:txBody>
                  <a:tcPr anchor="ct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extLst/>
          </p:nvPr>
        </p:nvGraphicFramePr>
        <p:xfrm>
          <a:off x="1362075" y="4579620"/>
          <a:ext cx="2857500" cy="741680"/>
        </p:xfrm>
        <a:graphic>
          <a:graphicData uri="http://schemas.openxmlformats.org/drawingml/2006/table">
            <a:tbl>
              <a:tblPr firstRow="1" bandRow="1">
                <a:tableStyleId>{5940675A-B579-460E-94D1-54222C63F5DA}</a:tableStyleId>
              </a:tblPr>
              <a:tblGrid>
                <a:gridCol w="904875">
                  <a:extLst>
                    <a:ext uri="{9D8B030D-6E8A-4147-A177-3AD203B41FA5}">
                      <a16:colId xmlns:a16="http://schemas.microsoft.com/office/drawing/2014/main" val="20000"/>
                    </a:ext>
                  </a:extLst>
                </a:gridCol>
                <a:gridCol w="390525">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905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90525">
                  <a:extLst>
                    <a:ext uri="{9D8B030D-6E8A-4147-A177-3AD203B41FA5}">
                      <a16:colId xmlns:a16="http://schemas.microsoft.com/office/drawing/2014/main" val="20005"/>
                    </a:ext>
                  </a:extLst>
                </a:gridCol>
              </a:tblGrid>
              <a:tr h="370840">
                <a:tc>
                  <a:txBody>
                    <a:bodyPr/>
                    <a:lstStyle/>
                    <a:p>
                      <a:pPr algn="ctr"/>
                      <a:r>
                        <a:rPr lang="en-US" b="1" dirty="0" smtClean="0"/>
                        <a:t>Topics</a:t>
                      </a:r>
                      <a:endParaRPr lang="en-US" b="1" dirty="0"/>
                    </a:p>
                  </a:txBody>
                  <a:tcPr anchor="ctr"/>
                </a:tc>
                <a:tc>
                  <a:txBody>
                    <a:bodyPr/>
                    <a:lstStyle/>
                    <a:p>
                      <a:pPr algn="ctr"/>
                      <a:r>
                        <a:rPr lang="en-US" b="1" dirty="0" smtClean="0"/>
                        <a:t>1</a:t>
                      </a:r>
                      <a:endParaRPr lang="en-US" b="1" dirty="0"/>
                    </a:p>
                  </a:txBody>
                  <a:tcPr anchor="ctr"/>
                </a:tc>
                <a:tc>
                  <a:txBody>
                    <a:bodyPr/>
                    <a:lstStyle/>
                    <a:p>
                      <a:pPr algn="ctr"/>
                      <a:r>
                        <a:rPr lang="en-US" b="1" dirty="0" smtClean="0"/>
                        <a:t>2</a:t>
                      </a:r>
                      <a:endParaRPr lang="en-US" b="1" dirty="0"/>
                    </a:p>
                  </a:txBody>
                  <a:tcPr anchor="ctr"/>
                </a:tc>
                <a:tc>
                  <a:txBody>
                    <a:bodyPr/>
                    <a:lstStyle/>
                    <a:p>
                      <a:pPr algn="ctr"/>
                      <a:r>
                        <a:rPr lang="en-US" b="1" dirty="0" smtClean="0"/>
                        <a:t>3</a:t>
                      </a:r>
                      <a:endParaRPr lang="en-US" b="1" dirty="0"/>
                    </a:p>
                  </a:txBody>
                  <a:tcPr anchor="ctr"/>
                </a:tc>
                <a:tc>
                  <a:txBody>
                    <a:bodyPr/>
                    <a:lstStyle/>
                    <a:p>
                      <a:pPr algn="ctr"/>
                      <a:r>
                        <a:rPr lang="en-US" b="1" dirty="0" smtClean="0"/>
                        <a:t>4</a:t>
                      </a:r>
                      <a:endParaRPr lang="en-US" b="1" dirty="0"/>
                    </a:p>
                  </a:txBody>
                  <a:tcPr anchor="ctr"/>
                </a:tc>
                <a:tc>
                  <a:txBody>
                    <a:bodyPr/>
                    <a:lstStyle/>
                    <a:p>
                      <a:pPr algn="ctr"/>
                      <a:r>
                        <a:rPr lang="en-US" b="1" dirty="0" smtClean="0"/>
                        <a:t>5</a:t>
                      </a:r>
                      <a:endParaRPr lang="en-US" b="1" dirty="0"/>
                    </a:p>
                  </a:txBody>
                  <a:tcPr anchor="ctr"/>
                </a:tc>
                <a:extLst>
                  <a:ext uri="{0D108BD9-81ED-4DB2-BD59-A6C34878D82A}">
                    <a16:rowId xmlns:a16="http://schemas.microsoft.com/office/drawing/2014/main" val="10000"/>
                  </a:ext>
                </a:extLst>
              </a:tr>
              <a:tr h="370840">
                <a:tc>
                  <a:txBody>
                    <a:bodyPr/>
                    <a:lstStyle/>
                    <a:p>
                      <a:pPr algn="ctr"/>
                      <a:r>
                        <a:rPr lang="en-US" b="1" dirty="0" smtClean="0"/>
                        <a:t>Prop.</a:t>
                      </a:r>
                      <a:endParaRPr lang="en-US" b="1" dirty="0"/>
                    </a:p>
                  </a:txBody>
                  <a:tcPr anchor="ctr"/>
                </a:tc>
                <a:tc>
                  <a:txBody>
                    <a:bodyPr/>
                    <a:lstStyle/>
                    <a:p>
                      <a:pPr algn="ctr"/>
                      <a:r>
                        <a:rPr lang="en-US" dirty="0" smtClean="0"/>
                        <a:t>.3</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.2</a:t>
                      </a:r>
                      <a:endParaRPr lang="en-US" dirty="0"/>
                    </a:p>
                  </a:txBody>
                  <a:tcPr anchor="ct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extLst/>
          </p:nvPr>
        </p:nvGraphicFramePr>
        <p:xfrm>
          <a:off x="1362075" y="5790562"/>
          <a:ext cx="2857500" cy="741680"/>
        </p:xfrm>
        <a:graphic>
          <a:graphicData uri="http://schemas.openxmlformats.org/drawingml/2006/table">
            <a:tbl>
              <a:tblPr firstRow="1" bandRow="1">
                <a:tableStyleId>{5940675A-B579-460E-94D1-54222C63F5DA}</a:tableStyleId>
              </a:tblPr>
              <a:tblGrid>
                <a:gridCol w="904875">
                  <a:extLst>
                    <a:ext uri="{9D8B030D-6E8A-4147-A177-3AD203B41FA5}">
                      <a16:colId xmlns:a16="http://schemas.microsoft.com/office/drawing/2014/main" val="20000"/>
                    </a:ext>
                  </a:extLst>
                </a:gridCol>
                <a:gridCol w="390525">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905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90525">
                  <a:extLst>
                    <a:ext uri="{9D8B030D-6E8A-4147-A177-3AD203B41FA5}">
                      <a16:colId xmlns:a16="http://schemas.microsoft.com/office/drawing/2014/main" val="20005"/>
                    </a:ext>
                  </a:extLst>
                </a:gridCol>
              </a:tblGrid>
              <a:tr h="370840">
                <a:tc>
                  <a:txBody>
                    <a:bodyPr/>
                    <a:lstStyle/>
                    <a:p>
                      <a:pPr algn="ctr"/>
                      <a:r>
                        <a:rPr lang="en-US" b="1" dirty="0" smtClean="0"/>
                        <a:t>Topics</a:t>
                      </a:r>
                      <a:endParaRPr lang="en-US" b="1" dirty="0"/>
                    </a:p>
                  </a:txBody>
                  <a:tcPr anchor="ctr"/>
                </a:tc>
                <a:tc>
                  <a:txBody>
                    <a:bodyPr/>
                    <a:lstStyle/>
                    <a:p>
                      <a:pPr algn="ctr"/>
                      <a:r>
                        <a:rPr lang="en-US" b="1" dirty="0" smtClean="0"/>
                        <a:t>1</a:t>
                      </a:r>
                      <a:endParaRPr lang="en-US" b="1" dirty="0"/>
                    </a:p>
                  </a:txBody>
                  <a:tcPr anchor="ctr"/>
                </a:tc>
                <a:tc>
                  <a:txBody>
                    <a:bodyPr/>
                    <a:lstStyle/>
                    <a:p>
                      <a:pPr algn="ctr"/>
                      <a:r>
                        <a:rPr lang="en-US" b="1" dirty="0" smtClean="0"/>
                        <a:t>2</a:t>
                      </a:r>
                      <a:endParaRPr lang="en-US" b="1" dirty="0"/>
                    </a:p>
                  </a:txBody>
                  <a:tcPr anchor="ctr"/>
                </a:tc>
                <a:tc>
                  <a:txBody>
                    <a:bodyPr/>
                    <a:lstStyle/>
                    <a:p>
                      <a:pPr algn="ctr"/>
                      <a:r>
                        <a:rPr lang="en-US" b="1" dirty="0" smtClean="0"/>
                        <a:t>3</a:t>
                      </a:r>
                      <a:endParaRPr lang="en-US" b="1" dirty="0"/>
                    </a:p>
                  </a:txBody>
                  <a:tcPr anchor="ctr"/>
                </a:tc>
                <a:tc>
                  <a:txBody>
                    <a:bodyPr/>
                    <a:lstStyle/>
                    <a:p>
                      <a:pPr algn="ctr"/>
                      <a:r>
                        <a:rPr lang="en-US" b="1" dirty="0" smtClean="0"/>
                        <a:t>4</a:t>
                      </a:r>
                      <a:endParaRPr lang="en-US" b="1" dirty="0"/>
                    </a:p>
                  </a:txBody>
                  <a:tcPr anchor="ctr"/>
                </a:tc>
                <a:tc>
                  <a:txBody>
                    <a:bodyPr/>
                    <a:lstStyle/>
                    <a:p>
                      <a:pPr algn="ctr"/>
                      <a:r>
                        <a:rPr lang="en-US" b="1" dirty="0" smtClean="0"/>
                        <a:t>5</a:t>
                      </a:r>
                      <a:endParaRPr lang="en-US" b="1" dirty="0"/>
                    </a:p>
                  </a:txBody>
                  <a:tcPr anchor="ctr"/>
                </a:tc>
                <a:extLst>
                  <a:ext uri="{0D108BD9-81ED-4DB2-BD59-A6C34878D82A}">
                    <a16:rowId xmlns:a16="http://schemas.microsoft.com/office/drawing/2014/main" val="10000"/>
                  </a:ext>
                </a:extLst>
              </a:tr>
              <a:tr h="370840">
                <a:tc>
                  <a:txBody>
                    <a:bodyPr/>
                    <a:lstStyle/>
                    <a:p>
                      <a:pPr algn="ctr"/>
                      <a:r>
                        <a:rPr lang="en-US" b="1" dirty="0" smtClean="0"/>
                        <a:t>Prop.</a:t>
                      </a:r>
                      <a:endParaRPr lang="en-US" b="1" dirty="0"/>
                    </a:p>
                  </a:txBody>
                  <a:tcPr anchor="ctr"/>
                </a:tc>
                <a:tc>
                  <a:txBody>
                    <a:bodyPr/>
                    <a:lstStyle/>
                    <a:p>
                      <a:pPr algn="ctr"/>
                      <a:r>
                        <a:rPr lang="en-US" dirty="0" smtClean="0"/>
                        <a:t>.3</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.2</a:t>
                      </a:r>
                      <a:endParaRPr lang="en-US" dirty="0"/>
                    </a:p>
                  </a:txBody>
                  <a:tcPr anchor="ctr"/>
                </a:tc>
                <a:extLst>
                  <a:ext uri="{0D108BD9-81ED-4DB2-BD59-A6C34878D82A}">
                    <a16:rowId xmlns:a16="http://schemas.microsoft.com/office/drawing/2014/main" val="10001"/>
                  </a:ext>
                </a:extLst>
              </a:tr>
            </a:tbl>
          </a:graphicData>
        </a:graphic>
      </p:graphicFrame>
      <p:sp>
        <p:nvSpPr>
          <p:cNvPr id="7" name="TextBox 6"/>
          <p:cNvSpPr txBox="1"/>
          <p:nvPr/>
        </p:nvSpPr>
        <p:spPr>
          <a:xfrm>
            <a:off x="-12822" y="3579478"/>
            <a:ext cx="1382110" cy="646331"/>
          </a:xfrm>
          <a:prstGeom prst="rect">
            <a:avLst/>
          </a:prstGeom>
          <a:noFill/>
        </p:spPr>
        <p:txBody>
          <a:bodyPr wrap="square" rtlCol="0">
            <a:spAutoFit/>
          </a:bodyPr>
          <a:lstStyle/>
          <a:p>
            <a:r>
              <a:rPr lang="en-US" b="1" dirty="0" smtClean="0"/>
              <a:t>Document 1</a:t>
            </a:r>
            <a:br>
              <a:rPr lang="en-US" b="1" dirty="0" smtClean="0"/>
            </a:br>
            <a:r>
              <a:rPr lang="en-US" b="1" dirty="0" smtClean="0"/>
              <a:t>(Topic Prop.)</a:t>
            </a:r>
            <a:endParaRPr lang="en-US" b="1" dirty="0"/>
          </a:p>
        </p:txBody>
      </p:sp>
      <p:sp>
        <p:nvSpPr>
          <p:cNvPr id="8" name="TextBox 7"/>
          <p:cNvSpPr txBox="1"/>
          <p:nvPr/>
        </p:nvSpPr>
        <p:spPr>
          <a:xfrm>
            <a:off x="-20035" y="4485779"/>
            <a:ext cx="1382109" cy="646331"/>
          </a:xfrm>
          <a:prstGeom prst="rect">
            <a:avLst/>
          </a:prstGeom>
          <a:noFill/>
        </p:spPr>
        <p:txBody>
          <a:bodyPr wrap="square" rtlCol="0">
            <a:spAutoFit/>
          </a:bodyPr>
          <a:lstStyle/>
          <a:p>
            <a:r>
              <a:rPr lang="en-US" b="1" dirty="0" smtClean="0"/>
              <a:t>Document 2</a:t>
            </a:r>
          </a:p>
          <a:p>
            <a:r>
              <a:rPr lang="en-US" b="1" dirty="0" smtClean="0"/>
              <a:t>(Topic Prop.)</a:t>
            </a:r>
          </a:p>
        </p:txBody>
      </p:sp>
      <p:sp>
        <p:nvSpPr>
          <p:cNvPr id="9" name="TextBox 8"/>
          <p:cNvSpPr txBox="1"/>
          <p:nvPr/>
        </p:nvSpPr>
        <p:spPr>
          <a:xfrm>
            <a:off x="14426" y="5675111"/>
            <a:ext cx="1396536" cy="646331"/>
          </a:xfrm>
          <a:prstGeom prst="rect">
            <a:avLst/>
          </a:prstGeom>
          <a:noFill/>
        </p:spPr>
        <p:txBody>
          <a:bodyPr wrap="none" rtlCol="0">
            <a:spAutoFit/>
          </a:bodyPr>
          <a:lstStyle/>
          <a:p>
            <a:r>
              <a:rPr lang="en-US" b="1" dirty="0" smtClean="0"/>
              <a:t>Document D</a:t>
            </a:r>
          </a:p>
          <a:p>
            <a:r>
              <a:rPr lang="en-US" b="1" dirty="0" smtClean="0"/>
              <a:t>(Topic Prop.)</a:t>
            </a:r>
            <a:endParaRPr lang="en-US" b="1" dirty="0"/>
          </a:p>
        </p:txBody>
      </p:sp>
      <p:sp>
        <p:nvSpPr>
          <p:cNvPr id="10" name="TextBox 9"/>
          <p:cNvSpPr txBox="1"/>
          <p:nvPr/>
        </p:nvSpPr>
        <p:spPr>
          <a:xfrm>
            <a:off x="2392318" y="5173692"/>
            <a:ext cx="797013" cy="584775"/>
          </a:xfrm>
          <a:prstGeom prst="rect">
            <a:avLst/>
          </a:prstGeom>
          <a:noFill/>
        </p:spPr>
        <p:txBody>
          <a:bodyPr wrap="none" rtlCol="0">
            <a:spAutoFit/>
          </a:bodyPr>
          <a:lstStyle/>
          <a:p>
            <a:r>
              <a:rPr lang="en-US" sz="3200" dirty="0" smtClean="0"/>
              <a:t>……</a:t>
            </a:r>
            <a:endParaRPr lang="en-US" sz="3200" dirty="0"/>
          </a:p>
        </p:txBody>
      </p:sp>
      <p:sp>
        <p:nvSpPr>
          <p:cNvPr id="11" name="TextBox 10"/>
          <p:cNvSpPr txBox="1"/>
          <p:nvPr/>
        </p:nvSpPr>
        <p:spPr>
          <a:xfrm>
            <a:off x="14426" y="2230376"/>
            <a:ext cx="1362075" cy="646331"/>
          </a:xfrm>
          <a:prstGeom prst="rect">
            <a:avLst/>
          </a:prstGeom>
          <a:noFill/>
        </p:spPr>
        <p:txBody>
          <a:bodyPr wrap="square" rtlCol="0">
            <a:spAutoFit/>
          </a:bodyPr>
          <a:lstStyle/>
          <a:p>
            <a:r>
              <a:rPr lang="en-US" b="1" dirty="0" smtClean="0"/>
              <a:t>Corpus-Level Topics</a:t>
            </a:r>
            <a:endParaRPr lang="en-US" b="1" dirty="0"/>
          </a:p>
        </p:txBody>
      </p:sp>
      <p:sp>
        <p:nvSpPr>
          <p:cNvPr id="13" name="TextBox 12"/>
          <p:cNvSpPr txBox="1"/>
          <p:nvPr/>
        </p:nvSpPr>
        <p:spPr>
          <a:xfrm>
            <a:off x="4565774" y="3622070"/>
            <a:ext cx="1383712" cy="646331"/>
          </a:xfrm>
          <a:prstGeom prst="rect">
            <a:avLst/>
          </a:prstGeom>
          <a:noFill/>
        </p:spPr>
        <p:txBody>
          <a:bodyPr wrap="none" rtlCol="0">
            <a:spAutoFit/>
          </a:bodyPr>
          <a:lstStyle/>
          <a:p>
            <a:r>
              <a:rPr lang="en-US" b="1" dirty="0" smtClean="0"/>
              <a:t>Document 1</a:t>
            </a:r>
          </a:p>
          <a:p>
            <a:r>
              <a:rPr lang="en-US" b="1" dirty="0" smtClean="0"/>
              <a:t>(Topic Dist.)</a:t>
            </a:r>
            <a:endParaRPr lang="en-US" b="1" dirty="0"/>
          </a:p>
        </p:txBody>
      </p:sp>
      <p:sp>
        <p:nvSpPr>
          <p:cNvPr id="14" name="TextBox 13"/>
          <p:cNvSpPr txBox="1"/>
          <p:nvPr/>
        </p:nvSpPr>
        <p:spPr>
          <a:xfrm>
            <a:off x="4567376" y="4578112"/>
            <a:ext cx="1383712" cy="646331"/>
          </a:xfrm>
          <a:prstGeom prst="rect">
            <a:avLst/>
          </a:prstGeom>
          <a:noFill/>
        </p:spPr>
        <p:txBody>
          <a:bodyPr wrap="none" rtlCol="0">
            <a:spAutoFit/>
          </a:bodyPr>
          <a:lstStyle/>
          <a:p>
            <a:r>
              <a:rPr lang="en-US" b="1" dirty="0" smtClean="0"/>
              <a:t>Document 2</a:t>
            </a:r>
          </a:p>
          <a:p>
            <a:r>
              <a:rPr lang="en-US" b="1" dirty="0" smtClean="0"/>
              <a:t>(Topic Dist.)</a:t>
            </a:r>
            <a:endParaRPr lang="en-US" b="1" dirty="0"/>
          </a:p>
        </p:txBody>
      </p:sp>
      <p:sp>
        <p:nvSpPr>
          <p:cNvPr id="15" name="TextBox 14"/>
          <p:cNvSpPr txBox="1"/>
          <p:nvPr/>
        </p:nvSpPr>
        <p:spPr>
          <a:xfrm>
            <a:off x="4567376" y="5790562"/>
            <a:ext cx="1396536" cy="646331"/>
          </a:xfrm>
          <a:prstGeom prst="rect">
            <a:avLst/>
          </a:prstGeom>
          <a:noFill/>
        </p:spPr>
        <p:txBody>
          <a:bodyPr wrap="none" rtlCol="0">
            <a:spAutoFit/>
          </a:bodyPr>
          <a:lstStyle/>
          <a:p>
            <a:r>
              <a:rPr lang="en-US" b="1" dirty="0" smtClean="0"/>
              <a:t>Document D</a:t>
            </a:r>
          </a:p>
          <a:p>
            <a:r>
              <a:rPr lang="en-US" b="1" dirty="0" smtClean="0"/>
              <a:t>(Topic Dist.)</a:t>
            </a:r>
            <a:endParaRPr lang="en-US" b="1" dirty="0"/>
          </a:p>
        </p:txBody>
      </p:sp>
      <p:sp>
        <p:nvSpPr>
          <p:cNvPr id="16" name="TextBox 15"/>
          <p:cNvSpPr txBox="1"/>
          <p:nvPr/>
        </p:nvSpPr>
        <p:spPr>
          <a:xfrm>
            <a:off x="4601837" y="2230376"/>
            <a:ext cx="1362075" cy="646331"/>
          </a:xfrm>
          <a:prstGeom prst="rect">
            <a:avLst/>
          </a:prstGeom>
          <a:noFill/>
        </p:spPr>
        <p:txBody>
          <a:bodyPr wrap="square" rtlCol="0">
            <a:spAutoFit/>
          </a:bodyPr>
          <a:lstStyle/>
          <a:p>
            <a:r>
              <a:rPr lang="en-US" b="1" dirty="0" smtClean="0"/>
              <a:t>Corpus-Level Topics</a:t>
            </a:r>
            <a:endParaRPr lang="en-US" b="1" dirty="0"/>
          </a:p>
        </p:txBody>
      </p:sp>
      <p:sp>
        <p:nvSpPr>
          <p:cNvPr id="17" name="Striped Right Arrow 16"/>
          <p:cNvSpPr/>
          <p:nvPr/>
        </p:nvSpPr>
        <p:spPr>
          <a:xfrm rot="5400000">
            <a:off x="7118576" y="2453007"/>
            <a:ext cx="483872" cy="1854200"/>
          </a:xfrm>
          <a:prstGeom prst="stripedRightArrow">
            <a:avLst>
              <a:gd name="adj1" fmla="val 50000"/>
              <a:gd name="adj2" fmla="val 6456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p:cNvSpPr txBox="1"/>
              <p:nvPr/>
            </p:nvSpPr>
            <p:spPr>
              <a:xfrm>
                <a:off x="6837131" y="2768916"/>
                <a:ext cx="1046761" cy="369332"/>
              </a:xfrm>
              <a:prstGeom prst="rect">
                <a:avLst/>
              </a:prstGeom>
              <a:noFill/>
            </p:spPr>
            <p:txBody>
              <a:bodyPr wrap="none" rtlCol="0">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m:t>
                    </m:r>
                  </m:oMath>
                </a14:m>
                <a:r>
                  <a:rPr lang="en-US" b="1" dirty="0" smtClean="0"/>
                  <a:t> Topics</a:t>
                </a:r>
                <a:endParaRPr lang="en-US" b="1" dirty="0"/>
              </a:p>
            </p:txBody>
          </p:sp>
        </mc:Choice>
        <mc:Fallback xmlns="">
          <p:sp>
            <p:nvSpPr>
              <p:cNvPr id="19" name="TextBox 18"/>
              <p:cNvSpPr txBox="1">
                <a:spLocks noRot="1" noChangeAspect="1" noMove="1" noResize="1" noEditPoints="1" noAdjustHandles="1" noChangeArrowheads="1" noChangeShapeType="1" noTextEdit="1"/>
              </p:cNvSpPr>
              <p:nvPr/>
            </p:nvSpPr>
            <p:spPr>
              <a:xfrm>
                <a:off x="6837131" y="2768916"/>
                <a:ext cx="1046761" cy="369332"/>
              </a:xfrm>
              <a:prstGeom prst="rect">
                <a:avLst/>
              </a:prstGeom>
              <a:blipFill rotWithShape="0">
                <a:blip r:embed="rId2"/>
                <a:stretch>
                  <a:fillRect t="-8197" r="-5848" b="-24590"/>
                </a:stretch>
              </a:blipFill>
            </p:spPr>
            <p:txBody>
              <a:bodyPr/>
              <a:lstStyle/>
              <a:p>
                <a:r>
                  <a:rPr lang="en-US">
                    <a:noFill/>
                  </a:rPr>
                  <a:t> </a:t>
                </a:r>
              </a:p>
            </p:txBody>
          </p:sp>
        </mc:Fallback>
      </mc:AlternateContent>
      <p:pic>
        <p:nvPicPr>
          <p:cNvPr id="24" name="Picture 23"/>
          <p:cNvPicPr>
            <a:picLocks noChangeAspect="1"/>
          </p:cNvPicPr>
          <p:nvPr/>
        </p:nvPicPr>
        <p:blipFill>
          <a:blip r:embed="rId3"/>
          <a:stretch>
            <a:fillRect/>
          </a:stretch>
        </p:blipFill>
        <p:spPr>
          <a:xfrm>
            <a:off x="6236359" y="1977621"/>
            <a:ext cx="2238375" cy="895350"/>
          </a:xfrm>
          <a:prstGeom prst="rect">
            <a:avLst/>
          </a:prstGeom>
        </p:spPr>
      </p:pic>
      <p:pic>
        <p:nvPicPr>
          <p:cNvPr id="25" name="Picture 24"/>
          <p:cNvPicPr>
            <a:picLocks noChangeAspect="1"/>
          </p:cNvPicPr>
          <p:nvPr/>
        </p:nvPicPr>
        <p:blipFill>
          <a:blip r:embed="rId4"/>
          <a:stretch>
            <a:fillRect/>
          </a:stretch>
        </p:blipFill>
        <p:spPr>
          <a:xfrm>
            <a:off x="6236359" y="3622043"/>
            <a:ext cx="2238375" cy="895350"/>
          </a:xfrm>
          <a:prstGeom prst="rect">
            <a:avLst/>
          </a:prstGeom>
        </p:spPr>
      </p:pic>
      <p:pic>
        <p:nvPicPr>
          <p:cNvPr id="26" name="Picture 25"/>
          <p:cNvPicPr>
            <a:picLocks noChangeAspect="1"/>
          </p:cNvPicPr>
          <p:nvPr/>
        </p:nvPicPr>
        <p:blipFill>
          <a:blip r:embed="rId5"/>
          <a:stretch>
            <a:fillRect/>
          </a:stretch>
        </p:blipFill>
        <p:spPr>
          <a:xfrm>
            <a:off x="6236358" y="4578112"/>
            <a:ext cx="2238375" cy="895350"/>
          </a:xfrm>
          <a:prstGeom prst="rect">
            <a:avLst/>
          </a:prstGeom>
        </p:spPr>
      </p:pic>
      <p:sp>
        <p:nvSpPr>
          <p:cNvPr id="27" name="TextBox 26"/>
          <p:cNvSpPr txBox="1"/>
          <p:nvPr/>
        </p:nvSpPr>
        <p:spPr>
          <a:xfrm>
            <a:off x="6957038" y="5205787"/>
            <a:ext cx="797013" cy="584775"/>
          </a:xfrm>
          <a:prstGeom prst="rect">
            <a:avLst/>
          </a:prstGeom>
          <a:noFill/>
        </p:spPr>
        <p:txBody>
          <a:bodyPr wrap="none" rtlCol="0">
            <a:spAutoFit/>
          </a:bodyPr>
          <a:lstStyle/>
          <a:p>
            <a:r>
              <a:rPr lang="en-US" sz="3200" dirty="0" smtClean="0"/>
              <a:t>……</a:t>
            </a:r>
            <a:endParaRPr lang="en-US" sz="3200" dirty="0"/>
          </a:p>
        </p:txBody>
      </p:sp>
      <p:pic>
        <p:nvPicPr>
          <p:cNvPr id="28" name="Picture 27"/>
          <p:cNvPicPr>
            <a:picLocks noChangeAspect="1"/>
          </p:cNvPicPr>
          <p:nvPr/>
        </p:nvPicPr>
        <p:blipFill>
          <a:blip r:embed="rId6"/>
          <a:stretch>
            <a:fillRect/>
          </a:stretch>
        </p:blipFill>
        <p:spPr>
          <a:xfrm>
            <a:off x="6236356" y="5713727"/>
            <a:ext cx="2238375" cy="895350"/>
          </a:xfrm>
          <a:prstGeom prst="rect">
            <a:avLst/>
          </a:prstGeom>
        </p:spPr>
      </p:pic>
      <p:sp>
        <p:nvSpPr>
          <p:cNvPr id="29" name="TextBox 28"/>
          <p:cNvSpPr txBox="1"/>
          <p:nvPr/>
        </p:nvSpPr>
        <p:spPr>
          <a:xfrm>
            <a:off x="1006910" y="1617751"/>
            <a:ext cx="2953822" cy="400110"/>
          </a:xfrm>
          <a:prstGeom prst="rect">
            <a:avLst/>
          </a:prstGeom>
          <a:solidFill>
            <a:schemeClr val="bg1">
              <a:lumMod val="75000"/>
            </a:schemeClr>
          </a:solidFill>
        </p:spPr>
        <p:txBody>
          <a:bodyPr wrap="none" rtlCol="0">
            <a:spAutoFit/>
          </a:bodyPr>
          <a:lstStyle/>
          <a:p>
            <a:r>
              <a:rPr lang="en-US" sz="2000" b="1" dirty="0" smtClean="0"/>
              <a:t>Latent </a:t>
            </a:r>
            <a:r>
              <a:rPr lang="en-US" sz="2000" b="1" dirty="0" err="1" smtClean="0"/>
              <a:t>Dirichlet</a:t>
            </a:r>
            <a:r>
              <a:rPr lang="en-US" sz="2000" b="1" dirty="0" smtClean="0"/>
              <a:t> Allocation</a:t>
            </a:r>
            <a:endParaRPr lang="en-US" sz="2000" b="1" dirty="0"/>
          </a:p>
        </p:txBody>
      </p:sp>
      <p:sp>
        <p:nvSpPr>
          <p:cNvPr id="30" name="TextBox 29"/>
          <p:cNvSpPr txBox="1"/>
          <p:nvPr/>
        </p:nvSpPr>
        <p:spPr>
          <a:xfrm>
            <a:off x="5397935" y="1622711"/>
            <a:ext cx="3352008" cy="400110"/>
          </a:xfrm>
          <a:prstGeom prst="rect">
            <a:avLst/>
          </a:prstGeom>
          <a:solidFill>
            <a:schemeClr val="bg1">
              <a:lumMod val="75000"/>
            </a:schemeClr>
          </a:solidFill>
        </p:spPr>
        <p:txBody>
          <a:bodyPr wrap="none" rtlCol="0">
            <a:spAutoFit/>
          </a:bodyPr>
          <a:lstStyle/>
          <a:p>
            <a:r>
              <a:rPr lang="en-US" sz="2000" b="1" dirty="0" smtClean="0"/>
              <a:t>Hierarchical </a:t>
            </a:r>
            <a:r>
              <a:rPr lang="en-US" sz="2000" b="1" dirty="0" err="1" smtClean="0"/>
              <a:t>Dirichlet</a:t>
            </a:r>
            <a:r>
              <a:rPr lang="en-US" sz="2000" b="1" dirty="0" smtClean="0"/>
              <a:t> Process</a:t>
            </a:r>
            <a:endParaRPr lang="en-US" sz="2000" b="1" dirty="0"/>
          </a:p>
        </p:txBody>
      </p:sp>
      <p:sp>
        <p:nvSpPr>
          <p:cNvPr id="18" name="Slide Number Placeholder 17"/>
          <p:cNvSpPr>
            <a:spLocks noGrp="1"/>
          </p:cNvSpPr>
          <p:nvPr>
            <p:ph type="sldNum" sz="quarter" idx="12"/>
          </p:nvPr>
        </p:nvSpPr>
        <p:spPr/>
        <p:txBody>
          <a:bodyPr/>
          <a:lstStyle/>
          <a:p>
            <a:fld id="{EA95A752-284A-4133-95AE-4EC9FB72B490}" type="slidenum">
              <a:rPr lang="en-US" smtClean="0"/>
              <a:t>33</a:t>
            </a:fld>
            <a:endParaRPr lang="en-US"/>
          </a:p>
        </p:txBody>
      </p:sp>
    </p:spTree>
    <p:extLst>
      <p:ext uri="{BB962C8B-B14F-4D97-AF65-F5344CB8AC3E}">
        <p14:creationId xmlns:p14="http://schemas.microsoft.com/office/powerpoint/2010/main" val="8832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p:bldP spid="14" grpId="0"/>
      <p:bldP spid="15"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t>
            </a:r>
            <a:r>
              <a:rPr lang="en-US" dirty="0" err="1"/>
              <a:t>Dirichlet</a:t>
            </a:r>
            <a:r>
              <a:rPr lang="en-US" dirty="0"/>
              <a:t> Process </a:t>
            </a:r>
            <a:r>
              <a:rPr lang="en-US" dirty="0" smtClean="0"/>
              <a:t>Performance: Document Modeling </a:t>
            </a:r>
            <a:r>
              <a:rPr lang="en-US" smtClean="0"/>
              <a:t>on Academic Papers</a:t>
            </a:r>
            <a:endParaRPr lang="en-US" dirty="0"/>
          </a:p>
        </p:txBody>
      </p:sp>
      <p:sp>
        <p:nvSpPr>
          <p:cNvPr id="3" name="Content Placeholder 2"/>
          <p:cNvSpPr>
            <a:spLocks noGrp="1"/>
          </p:cNvSpPr>
          <p:nvPr>
            <p:ph idx="1"/>
          </p:nvPr>
        </p:nvSpPr>
        <p:spPr>
          <a:xfrm>
            <a:off x="628650" y="5074469"/>
            <a:ext cx="7886700" cy="1219609"/>
          </a:xfrm>
        </p:spPr>
        <p:txBody>
          <a:bodyPr>
            <a:normAutofit fontScale="85000" lnSpcReduction="20000"/>
          </a:bodyPr>
          <a:lstStyle/>
          <a:p>
            <a:pPr>
              <a:lnSpc>
                <a:spcPct val="110000"/>
              </a:lnSpc>
            </a:pPr>
            <a:r>
              <a:rPr lang="en-US" dirty="0" smtClean="0"/>
              <a:t>(a): HDP performed </a:t>
            </a:r>
            <a:r>
              <a:rPr lang="en-US" dirty="0"/>
              <a:t>as well as the best LDA model, doing so without any form of model selection procedure</a:t>
            </a:r>
            <a:r>
              <a:rPr lang="en-US" dirty="0" smtClean="0"/>
              <a:t>.</a:t>
            </a:r>
          </a:p>
          <a:p>
            <a:pPr>
              <a:lnSpc>
                <a:spcPct val="110000"/>
              </a:lnSpc>
            </a:pPr>
            <a:r>
              <a:rPr lang="en-US" dirty="0" smtClean="0"/>
              <a:t>(b): The </a:t>
            </a:r>
            <a:r>
              <a:rPr lang="en-US" dirty="0"/>
              <a:t>posterior over the number of topics obtained under the </a:t>
            </a:r>
            <a:r>
              <a:rPr lang="en-US" dirty="0" smtClean="0"/>
              <a:t>HDP </a:t>
            </a:r>
            <a:r>
              <a:rPr lang="en-US" dirty="0"/>
              <a:t>model is consistent with this range of the best-fitting LDA models.</a:t>
            </a:r>
          </a:p>
        </p:txBody>
      </p:sp>
      <p:sp>
        <p:nvSpPr>
          <p:cNvPr id="4" name="Slide Number Placeholder 3"/>
          <p:cNvSpPr>
            <a:spLocks noGrp="1"/>
          </p:cNvSpPr>
          <p:nvPr>
            <p:ph type="sldNum" sz="quarter" idx="12"/>
          </p:nvPr>
        </p:nvSpPr>
        <p:spPr/>
        <p:txBody>
          <a:bodyPr/>
          <a:lstStyle/>
          <a:p>
            <a:fld id="{2832416B-85F6-4742-84EF-E92A7D9DDF5E}" type="slidenum">
              <a:rPr lang="en-US" smtClean="0"/>
              <a:t>34</a:t>
            </a:fld>
            <a:endParaRPr lang="en-US"/>
          </a:p>
        </p:txBody>
      </p:sp>
      <p:pic>
        <p:nvPicPr>
          <p:cNvPr id="5" name="Picture 4"/>
          <p:cNvPicPr>
            <a:picLocks noChangeAspect="1"/>
          </p:cNvPicPr>
          <p:nvPr/>
        </p:nvPicPr>
        <p:blipFill>
          <a:blip r:embed="rId2"/>
          <a:stretch>
            <a:fillRect/>
          </a:stretch>
        </p:blipFill>
        <p:spPr>
          <a:xfrm>
            <a:off x="628650" y="2223277"/>
            <a:ext cx="3930287" cy="2554687"/>
          </a:xfrm>
          <a:prstGeom prst="rect">
            <a:avLst/>
          </a:prstGeom>
        </p:spPr>
      </p:pic>
      <p:pic>
        <p:nvPicPr>
          <p:cNvPr id="6" name="Picture 5"/>
          <p:cNvPicPr>
            <a:picLocks noChangeAspect="1"/>
          </p:cNvPicPr>
          <p:nvPr/>
        </p:nvPicPr>
        <p:blipFill>
          <a:blip r:embed="rId3"/>
          <a:stretch>
            <a:fillRect/>
          </a:stretch>
        </p:blipFill>
        <p:spPr>
          <a:xfrm>
            <a:off x="4558937" y="2223277"/>
            <a:ext cx="3724691" cy="2554687"/>
          </a:xfrm>
          <a:prstGeom prst="rect">
            <a:avLst/>
          </a:prstGeom>
        </p:spPr>
      </p:pic>
      <p:sp>
        <p:nvSpPr>
          <p:cNvPr id="7" name="TextBox 6"/>
          <p:cNvSpPr txBox="1"/>
          <p:nvPr/>
        </p:nvSpPr>
        <p:spPr>
          <a:xfrm>
            <a:off x="1149531" y="1926772"/>
            <a:ext cx="2888868" cy="369332"/>
          </a:xfrm>
          <a:prstGeom prst="rect">
            <a:avLst/>
          </a:prstGeom>
          <a:noFill/>
        </p:spPr>
        <p:txBody>
          <a:bodyPr wrap="none" rtlCol="0">
            <a:spAutoFit/>
          </a:bodyPr>
          <a:lstStyle/>
          <a:p>
            <a:r>
              <a:rPr lang="en-US" dirty="0" smtClean="0"/>
              <a:t>Perplexity of LDA versus HDP</a:t>
            </a:r>
            <a:endParaRPr lang="en-US" dirty="0"/>
          </a:p>
        </p:txBody>
      </p:sp>
      <p:sp>
        <p:nvSpPr>
          <p:cNvPr id="8" name="TextBox 7"/>
          <p:cNvSpPr txBox="1"/>
          <p:nvPr/>
        </p:nvSpPr>
        <p:spPr>
          <a:xfrm>
            <a:off x="4909691" y="1926772"/>
            <a:ext cx="3373937" cy="369332"/>
          </a:xfrm>
          <a:prstGeom prst="rect">
            <a:avLst/>
          </a:prstGeom>
          <a:noFill/>
        </p:spPr>
        <p:txBody>
          <a:bodyPr wrap="none" rtlCol="0">
            <a:spAutoFit/>
          </a:bodyPr>
          <a:lstStyle/>
          <a:p>
            <a:r>
              <a:rPr lang="en-US" dirty="0" smtClean="0"/>
              <a:t>Posterior number of topics in HDP</a:t>
            </a:r>
            <a:endParaRPr lang="en-US" dirty="0"/>
          </a:p>
        </p:txBody>
      </p:sp>
      <p:sp>
        <p:nvSpPr>
          <p:cNvPr id="9" name="TextBox 8"/>
          <p:cNvSpPr txBox="1"/>
          <p:nvPr/>
        </p:nvSpPr>
        <p:spPr>
          <a:xfrm>
            <a:off x="2375624" y="4702095"/>
            <a:ext cx="436338" cy="369332"/>
          </a:xfrm>
          <a:prstGeom prst="rect">
            <a:avLst/>
          </a:prstGeom>
          <a:noFill/>
        </p:spPr>
        <p:txBody>
          <a:bodyPr wrap="none" rtlCol="0">
            <a:spAutoFit/>
          </a:bodyPr>
          <a:lstStyle/>
          <a:p>
            <a:r>
              <a:rPr lang="en-US" dirty="0" smtClean="0"/>
              <a:t>(a)</a:t>
            </a:r>
            <a:endParaRPr lang="en-US" dirty="0"/>
          </a:p>
        </p:txBody>
      </p:sp>
      <p:sp>
        <p:nvSpPr>
          <p:cNvPr id="10" name="TextBox 9"/>
          <p:cNvSpPr txBox="1"/>
          <p:nvPr/>
        </p:nvSpPr>
        <p:spPr>
          <a:xfrm>
            <a:off x="6203113" y="4705585"/>
            <a:ext cx="447558" cy="369332"/>
          </a:xfrm>
          <a:prstGeom prst="rect">
            <a:avLst/>
          </a:prstGeom>
          <a:noFill/>
        </p:spPr>
        <p:txBody>
          <a:bodyPr wrap="none" rtlCol="0">
            <a:spAutoFit/>
          </a:bodyPr>
          <a:lstStyle/>
          <a:p>
            <a:r>
              <a:rPr lang="en-US" dirty="0" smtClean="0"/>
              <a:t>(b)</a:t>
            </a:r>
            <a:endParaRPr lang="en-US" dirty="0"/>
          </a:p>
        </p:txBody>
      </p:sp>
      <p:sp>
        <p:nvSpPr>
          <p:cNvPr id="11" name="Rectangle 10"/>
          <p:cNvSpPr/>
          <p:nvPr/>
        </p:nvSpPr>
        <p:spPr>
          <a:xfrm>
            <a:off x="628650" y="6351510"/>
            <a:ext cx="7886700" cy="461665"/>
          </a:xfrm>
          <a:prstGeom prst="rect">
            <a:avLst/>
          </a:prstGeom>
        </p:spPr>
        <p:txBody>
          <a:bodyPr wrap="square">
            <a:spAutoFit/>
          </a:bodyPr>
          <a:lstStyle/>
          <a:p>
            <a:r>
              <a:rPr lang="en-US" sz="1200" dirty="0" err="1">
                <a:solidFill>
                  <a:srgbClr val="222222"/>
                </a:solidFill>
                <a:latin typeface="Arial" panose="020B0604020202020204" pitchFamily="34" charset="0"/>
              </a:rPr>
              <a:t>Teh</a:t>
            </a:r>
            <a:r>
              <a:rPr lang="en-US" sz="1200" dirty="0">
                <a:solidFill>
                  <a:srgbClr val="222222"/>
                </a:solidFill>
                <a:latin typeface="Arial" panose="020B0604020202020204" pitchFamily="34" charset="0"/>
              </a:rPr>
              <a:t>, Y. W., Jordan, M. I., Beal, M. J., &amp; </a:t>
            </a:r>
            <a:r>
              <a:rPr lang="en-US" sz="1200" dirty="0" err="1">
                <a:solidFill>
                  <a:srgbClr val="222222"/>
                </a:solidFill>
                <a:latin typeface="Arial" panose="020B0604020202020204" pitchFamily="34" charset="0"/>
              </a:rPr>
              <a:t>Blei</a:t>
            </a:r>
            <a:r>
              <a:rPr lang="en-US" sz="1200" dirty="0">
                <a:solidFill>
                  <a:srgbClr val="222222"/>
                </a:solidFill>
                <a:latin typeface="Arial" panose="020B0604020202020204" pitchFamily="34" charset="0"/>
              </a:rPr>
              <a:t>, D. M. (2006). Hierarchical </a:t>
            </a:r>
            <a:r>
              <a:rPr lang="en-US" sz="1200" dirty="0" err="1">
                <a:solidFill>
                  <a:srgbClr val="222222"/>
                </a:solidFill>
                <a:latin typeface="Arial" panose="020B0604020202020204" pitchFamily="34" charset="0"/>
              </a:rPr>
              <a:t>Dirichlet</a:t>
            </a:r>
            <a:r>
              <a:rPr lang="en-US" sz="1200" dirty="0">
                <a:solidFill>
                  <a:srgbClr val="222222"/>
                </a:solidFill>
                <a:latin typeface="Arial" panose="020B0604020202020204" pitchFamily="34" charset="0"/>
              </a:rPr>
              <a:t> Processes. </a:t>
            </a:r>
            <a:r>
              <a:rPr lang="en-US" sz="1200" i="1" dirty="0">
                <a:solidFill>
                  <a:srgbClr val="222222"/>
                </a:solidFill>
                <a:latin typeface="Arial" panose="020B0604020202020204" pitchFamily="34" charset="0"/>
              </a:rPr>
              <a:t>Journal of the American Statistical Association</a:t>
            </a:r>
            <a:r>
              <a:rPr lang="en-US" sz="1200" dirty="0">
                <a:solidFill>
                  <a:srgbClr val="222222"/>
                </a:solidFill>
                <a:latin typeface="Arial" panose="020B0604020202020204" pitchFamily="34" charset="0"/>
              </a:rPr>
              <a:t>, 1566-1581.</a:t>
            </a:r>
            <a:endParaRPr lang="en-US" sz="1200" dirty="0"/>
          </a:p>
        </p:txBody>
      </p:sp>
    </p:spTree>
    <p:extLst>
      <p:ext uri="{BB962C8B-B14F-4D97-AF65-F5344CB8AC3E}">
        <p14:creationId xmlns:p14="http://schemas.microsoft.com/office/powerpoint/2010/main" val="3313658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 </a:t>
            </a:r>
            <a:r>
              <a:rPr lang="en-US" dirty="0" smtClean="0"/>
              <a:t>Variants: </a:t>
            </a:r>
            <a:r>
              <a:rPr lang="en-US" dirty="0"/>
              <a:t>Incorporating </a:t>
            </a:r>
            <a:r>
              <a:rPr lang="en-US" dirty="0" smtClean="0"/>
              <a:t>Metadata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Account </a:t>
            </a:r>
            <a:r>
              <a:rPr lang="en-US" dirty="0"/>
              <a:t>for metadata of the documents (e.g., author, title, geographic location, links, etc.)</a:t>
            </a:r>
          </a:p>
          <a:p>
            <a:r>
              <a:rPr lang="en-US" dirty="0" smtClean="0"/>
              <a:t>Author-topic model (Rosen-</a:t>
            </a:r>
            <a:r>
              <a:rPr lang="en-US" dirty="0" err="1" smtClean="0"/>
              <a:t>Zvi</a:t>
            </a:r>
            <a:r>
              <a:rPr lang="en-US" dirty="0" smtClean="0"/>
              <a:t> et al. 2004)</a:t>
            </a:r>
          </a:p>
          <a:p>
            <a:pPr lvl="1"/>
            <a:r>
              <a:rPr lang="en-US" dirty="0" smtClean="0"/>
              <a:t>Assumption: The topic proportions are attached to authors.</a:t>
            </a:r>
          </a:p>
          <a:p>
            <a:pPr lvl="1"/>
            <a:r>
              <a:rPr lang="en-US" dirty="0" smtClean="0"/>
              <a:t>Allows for inferences about authors, for example, author similarity.</a:t>
            </a:r>
          </a:p>
          <a:p>
            <a:endParaRPr lang="en-US" dirty="0" smtClean="0"/>
          </a:p>
          <a:p>
            <a:r>
              <a:rPr lang="en-US" dirty="0" smtClean="0"/>
              <a:t>Relational topic model (Chang &amp; </a:t>
            </a:r>
            <a:r>
              <a:rPr lang="en-US" dirty="0" err="1" smtClean="0"/>
              <a:t>Blei</a:t>
            </a:r>
            <a:r>
              <a:rPr lang="en-US" dirty="0" smtClean="0"/>
              <a:t> 2010)</a:t>
            </a:r>
          </a:p>
          <a:p>
            <a:pPr lvl="1"/>
            <a:r>
              <a:rPr lang="en-US" dirty="0" smtClean="0"/>
              <a:t>Documents are linked (e.g., citation, hyperlink)</a:t>
            </a:r>
          </a:p>
          <a:p>
            <a:pPr lvl="1"/>
            <a:r>
              <a:rPr lang="en-US" dirty="0" smtClean="0"/>
              <a:t>Assumption: links between documents depend on the distance between their topic proportions.</a:t>
            </a:r>
          </a:p>
          <a:p>
            <a:pPr lvl="1"/>
            <a:r>
              <a:rPr lang="en-US" dirty="0" smtClean="0"/>
              <a:t>Takes into account node attributes (the words of the document) in modeling the network links.</a:t>
            </a:r>
          </a:p>
          <a:p>
            <a:pPr lvl="1"/>
            <a:endParaRPr lang="en-US" dirty="0" smtClean="0"/>
          </a:p>
          <a:p>
            <a:r>
              <a:rPr lang="en-US" dirty="0" smtClean="0"/>
              <a:t>Supervised topic model (</a:t>
            </a:r>
            <a:r>
              <a:rPr lang="en-US" dirty="0" err="1" smtClean="0"/>
              <a:t>Blei</a:t>
            </a:r>
            <a:r>
              <a:rPr lang="en-US" dirty="0"/>
              <a:t> </a:t>
            </a:r>
            <a:r>
              <a:rPr lang="en-US" dirty="0" smtClean="0"/>
              <a:t>&amp; McAuliffe 2007)</a:t>
            </a:r>
          </a:p>
          <a:p>
            <a:pPr lvl="1"/>
            <a:r>
              <a:rPr lang="en-US" dirty="0" smtClean="0"/>
              <a:t>A general purpose method for incorporating metadata into topic models</a:t>
            </a:r>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35</a:t>
            </a:fld>
            <a:endParaRPr lang="en-US"/>
          </a:p>
        </p:txBody>
      </p:sp>
    </p:spTree>
    <p:extLst>
      <p:ext uri="{BB962C8B-B14F-4D97-AF65-F5344CB8AC3E}">
        <p14:creationId xmlns:p14="http://schemas.microsoft.com/office/powerpoint/2010/main" val="42355680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From Topic Model to </a:t>
            </a:r>
            <a:r>
              <a:rPr lang="en-US" b="1" dirty="0" smtClean="0"/>
              <a:t>Supervised </a:t>
            </a:r>
            <a:r>
              <a:rPr lang="en-US" b="1" dirty="0"/>
              <a:t>Topic </a:t>
            </a:r>
            <a:r>
              <a:rPr lang="en-US" b="1" dirty="0" smtClean="0"/>
              <a:t>Model (STM)</a:t>
            </a:r>
            <a:endParaRPr lang="en-US" b="1" dirty="0"/>
          </a:p>
        </p:txBody>
      </p:sp>
      <p:sp>
        <p:nvSpPr>
          <p:cNvPr id="3" name="Slide Number Placeholder 2"/>
          <p:cNvSpPr>
            <a:spLocks noGrp="1"/>
          </p:cNvSpPr>
          <p:nvPr>
            <p:ph type="sldNum" sz="quarter" idx="12"/>
          </p:nvPr>
        </p:nvSpPr>
        <p:spPr/>
        <p:txBody>
          <a:bodyPr/>
          <a:lstStyle/>
          <a:p>
            <a:fld id="{EA95A752-284A-4133-95AE-4EC9FB72B490}" type="slidenum">
              <a:rPr lang="en-US" smtClean="0"/>
              <a:t>36</a:t>
            </a:fld>
            <a:endParaRPr lang="en-US"/>
          </a:p>
        </p:txBody>
      </p:sp>
      <p:grpSp>
        <p:nvGrpSpPr>
          <p:cNvPr id="22" name="Group 21"/>
          <p:cNvGrpSpPr/>
          <p:nvPr/>
        </p:nvGrpSpPr>
        <p:grpSpPr>
          <a:xfrm>
            <a:off x="3757445" y="2213488"/>
            <a:ext cx="1629109" cy="742147"/>
            <a:chOff x="3757445" y="1529998"/>
            <a:chExt cx="1629109" cy="742147"/>
          </a:xfrm>
        </p:grpSpPr>
        <p:sp>
          <p:nvSpPr>
            <p:cNvPr id="11" name="Flowchart: Document 10"/>
            <p:cNvSpPr/>
            <p:nvPr/>
          </p:nvSpPr>
          <p:spPr>
            <a:xfrm>
              <a:off x="4395641" y="1628493"/>
              <a:ext cx="990913" cy="643652"/>
            </a:xfrm>
            <a:prstGeom prst="flowChartDocument">
              <a:avLst/>
            </a:prstGeom>
            <a:solidFill>
              <a:srgbClr val="9C5BCD"/>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dist"/>
              <a:r>
                <a:rPr lang="en-US" sz="1050" b="1" dirty="0"/>
                <a:t>p</a:t>
              </a:r>
              <a:r>
                <a:rPr lang="en-US" sz="1050" b="1" dirty="0" smtClean="0"/>
                <a:t>icture  </a:t>
              </a:r>
              <a:r>
                <a:rPr lang="en-US" sz="1050" b="1" dirty="0"/>
                <a:t>0.04</a:t>
              </a:r>
            </a:p>
            <a:p>
              <a:pPr algn="dist"/>
              <a:r>
                <a:rPr lang="en-US" sz="1050" b="1" dirty="0"/>
                <a:t>v</a:t>
              </a:r>
              <a:r>
                <a:rPr lang="en-US" sz="1050" b="1" dirty="0" smtClean="0"/>
                <a:t>ideo    </a:t>
              </a:r>
              <a:r>
                <a:rPr lang="en-US" sz="1050" b="1" dirty="0"/>
                <a:t>0.02</a:t>
              </a:r>
            </a:p>
            <a:p>
              <a:pPr algn="dist"/>
              <a:r>
                <a:rPr lang="en-US" sz="1050" b="1" dirty="0"/>
                <a:t>tutorial </a:t>
              </a:r>
              <a:r>
                <a:rPr lang="en-US" sz="1050" b="1" dirty="0" smtClean="0"/>
                <a:t>  0.01</a:t>
              </a:r>
              <a:endParaRPr lang="en-US" sz="1050" b="1" dirty="0"/>
            </a:p>
          </p:txBody>
        </p:sp>
        <p:sp>
          <p:nvSpPr>
            <p:cNvPr id="8" name="Flowchart: Document 7"/>
            <p:cNvSpPr/>
            <p:nvPr/>
          </p:nvSpPr>
          <p:spPr>
            <a:xfrm>
              <a:off x="4238623" y="1529998"/>
              <a:ext cx="990913" cy="643652"/>
            </a:xfrm>
            <a:prstGeom prst="flowChart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dist"/>
              <a:r>
                <a:rPr lang="en-US" sz="1050" b="1" dirty="0" smtClean="0"/>
                <a:t>price     </a:t>
              </a:r>
              <a:r>
                <a:rPr lang="en-US" sz="1050" b="1" dirty="0"/>
                <a:t>0.05</a:t>
              </a:r>
            </a:p>
            <a:p>
              <a:pPr algn="dist"/>
              <a:r>
                <a:rPr lang="en-US" sz="1050" b="1" dirty="0"/>
                <a:t>delivery </a:t>
              </a:r>
              <a:r>
                <a:rPr lang="en-US" sz="1050" b="1" dirty="0" smtClean="0"/>
                <a:t>0.04</a:t>
              </a:r>
              <a:endParaRPr lang="en-US" sz="1050" b="1" dirty="0"/>
            </a:p>
            <a:p>
              <a:pPr algn="dist"/>
              <a:r>
                <a:rPr lang="en-US" sz="1050" b="1" dirty="0"/>
                <a:t>service </a:t>
              </a:r>
              <a:r>
                <a:rPr lang="en-US" sz="1050" b="1" dirty="0" smtClean="0"/>
                <a:t>  0.01</a:t>
              </a:r>
              <a:endParaRPr lang="en-US" sz="1050" b="1" dirty="0"/>
            </a:p>
          </p:txBody>
        </p:sp>
        <p:sp>
          <p:nvSpPr>
            <p:cNvPr id="10" name="Flowchart: Document 9"/>
            <p:cNvSpPr/>
            <p:nvPr/>
          </p:nvSpPr>
          <p:spPr>
            <a:xfrm>
              <a:off x="4076543" y="1608550"/>
              <a:ext cx="990913" cy="643652"/>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dist"/>
              <a:r>
                <a:rPr lang="en-US" sz="1050" b="1" dirty="0"/>
                <a:t>model </a:t>
              </a:r>
              <a:r>
                <a:rPr lang="en-US" sz="1050" b="1" dirty="0" smtClean="0"/>
                <a:t>   0.03</a:t>
              </a:r>
              <a:endParaRPr lang="en-US" sz="1050" b="1" dirty="0"/>
            </a:p>
            <a:p>
              <a:pPr algn="dist"/>
              <a:r>
                <a:rPr lang="en-US" sz="1050" b="1" dirty="0"/>
                <a:t>device </a:t>
              </a:r>
              <a:r>
                <a:rPr lang="en-US" sz="1050" b="1" dirty="0" smtClean="0"/>
                <a:t>   0.01</a:t>
              </a:r>
              <a:endParaRPr lang="en-US" sz="1050" b="1" dirty="0"/>
            </a:p>
            <a:p>
              <a:pPr algn="dist"/>
              <a:r>
                <a:rPr lang="en-US" sz="1050" b="1" dirty="0"/>
                <a:t>machine </a:t>
              </a:r>
              <a:r>
                <a:rPr lang="en-US" sz="1050" b="1" dirty="0" smtClean="0"/>
                <a:t>0.01</a:t>
              </a:r>
              <a:endParaRPr lang="en-US" sz="1050" b="1" dirty="0"/>
            </a:p>
          </p:txBody>
        </p:sp>
        <p:sp>
          <p:nvSpPr>
            <p:cNvPr id="9" name="Flowchart: Document 8"/>
            <p:cNvSpPr/>
            <p:nvPr/>
          </p:nvSpPr>
          <p:spPr>
            <a:xfrm>
              <a:off x="3914463" y="1529998"/>
              <a:ext cx="997600" cy="643652"/>
            </a:xfrm>
            <a:prstGeom prst="flowChartDocumen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noAutofit/>
            </a:bodyPr>
            <a:lstStyle/>
            <a:p>
              <a:pPr algn="dist"/>
              <a:r>
                <a:rPr lang="en-US" sz="1050" b="1" dirty="0" err="1" smtClean="0"/>
                <a:t>cvv</a:t>
              </a:r>
              <a:r>
                <a:rPr lang="en-US" sz="1050" b="1" dirty="0" smtClean="0"/>
                <a:t>      0.03</a:t>
              </a:r>
              <a:endParaRPr lang="en-US" sz="1050" b="1" dirty="0"/>
            </a:p>
            <a:p>
              <a:pPr algn="dist"/>
              <a:r>
                <a:rPr lang="en-US" sz="1050" b="1" dirty="0" err="1"/>
                <a:t>v</a:t>
              </a:r>
              <a:r>
                <a:rPr lang="en-US" sz="1050" b="1" dirty="0" err="1" smtClean="0"/>
                <a:t>bv</a:t>
              </a:r>
              <a:r>
                <a:rPr lang="en-US" sz="1050" b="1" dirty="0" smtClean="0"/>
                <a:t>     0.03</a:t>
              </a:r>
              <a:endParaRPr lang="en-US" sz="1050" b="1" dirty="0"/>
            </a:p>
            <a:p>
              <a:pPr algn="dist"/>
              <a:r>
                <a:rPr lang="en-US" sz="1050" b="1" dirty="0" err="1" smtClean="0"/>
                <a:t>ssn</a:t>
              </a:r>
              <a:r>
                <a:rPr lang="en-US" sz="1050" b="1" dirty="0" smtClean="0"/>
                <a:t>     0.02</a:t>
              </a:r>
              <a:endParaRPr lang="en-US" sz="1050" b="1" dirty="0"/>
            </a:p>
          </p:txBody>
        </p:sp>
        <p:sp>
          <p:nvSpPr>
            <p:cNvPr id="7" name="Flowchart: Document 6"/>
            <p:cNvSpPr/>
            <p:nvPr/>
          </p:nvSpPr>
          <p:spPr>
            <a:xfrm>
              <a:off x="3757445" y="1611625"/>
              <a:ext cx="997600" cy="643652"/>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dist"/>
              <a:r>
                <a:rPr lang="en-US" sz="1050" b="1" dirty="0" err="1" smtClean="0"/>
                <a:t>pos</a:t>
              </a:r>
              <a:r>
                <a:rPr lang="en-US" sz="1050" b="1" dirty="0" smtClean="0"/>
                <a:t>     0.04</a:t>
              </a:r>
              <a:endParaRPr lang="en-US" sz="1050" b="1" dirty="0"/>
            </a:p>
            <a:p>
              <a:pPr algn="dist"/>
              <a:r>
                <a:rPr lang="en-US" sz="1050" b="1" dirty="0" smtClean="0"/>
                <a:t>skimmer </a:t>
              </a:r>
              <a:r>
                <a:rPr lang="en-US" sz="1050" b="1" dirty="0"/>
                <a:t>0.02</a:t>
              </a:r>
            </a:p>
            <a:p>
              <a:pPr algn="dist"/>
              <a:r>
                <a:rPr lang="en-US" sz="1050" b="1" dirty="0" smtClean="0"/>
                <a:t>encrypt  0.01</a:t>
              </a:r>
              <a:endParaRPr lang="en-US" sz="1050" b="1" dirty="0"/>
            </a:p>
          </p:txBody>
        </p:sp>
      </p:grpSp>
      <mc:AlternateContent xmlns:mc="http://schemas.openxmlformats.org/markup-compatibility/2006" xmlns:a14="http://schemas.microsoft.com/office/drawing/2010/main">
        <mc:Choice Requires="a14">
          <p:sp>
            <p:nvSpPr>
              <p:cNvPr id="13" name="TextBox 12"/>
              <p:cNvSpPr txBox="1"/>
              <p:nvPr/>
            </p:nvSpPr>
            <p:spPr>
              <a:xfrm>
                <a:off x="3898514" y="1711180"/>
                <a:ext cx="1346972" cy="461665"/>
              </a:xfrm>
              <a:prstGeom prst="rect">
                <a:avLst/>
              </a:prstGeom>
              <a:noFill/>
            </p:spPr>
            <p:txBody>
              <a:bodyPr wrap="none" rtlCol="0">
                <a:spAutoFit/>
              </a:bodyPr>
              <a:lstStyle/>
              <a:p>
                <a14:m>
                  <m:oMath xmlns:m="http://schemas.openxmlformats.org/officeDocument/2006/math">
                    <m:r>
                      <a:rPr lang="en-US" sz="2400" b="1" i="1" dirty="0" smtClean="0">
                        <a:solidFill>
                          <a:schemeClr val="tx1"/>
                        </a:solidFill>
                        <a:latin typeface="Cambria Math" panose="02040503050406030204" pitchFamily="18" charset="0"/>
                        <a:ea typeface="Cambria Math" panose="02040503050406030204" pitchFamily="18" charset="0"/>
                      </a:rPr>
                      <m:t>𝑲</m:t>
                    </m:r>
                  </m:oMath>
                </a14:m>
                <a:r>
                  <a:rPr lang="en-US" sz="2400" b="1" dirty="0"/>
                  <a:t> </a:t>
                </a:r>
                <a:r>
                  <a:rPr lang="en-US" sz="2400" b="1" dirty="0" smtClean="0"/>
                  <a:t>topics:</a:t>
                </a:r>
                <a:endParaRPr lang="en-US" sz="24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3898514" y="1711180"/>
                <a:ext cx="1346972" cy="461665"/>
              </a:xfrm>
              <a:prstGeom prst="rect">
                <a:avLst/>
              </a:prstGeom>
              <a:blipFill rotWithShape="0">
                <a:blip r:embed="rId3"/>
                <a:stretch>
                  <a:fillRect l="-1364" t="-9333" r="-7727" b="-32000"/>
                </a:stretch>
              </a:blipFill>
            </p:spPr>
            <p:txBody>
              <a:bodyPr/>
              <a:lstStyle/>
              <a:p>
                <a:r>
                  <a:rPr lang="en-US">
                    <a:noFill/>
                  </a:rPr>
                  <a:t> </a:t>
                </a:r>
              </a:p>
            </p:txBody>
          </p:sp>
        </mc:Fallback>
      </mc:AlternateContent>
      <p:sp>
        <p:nvSpPr>
          <p:cNvPr id="23" name="TextBox 22"/>
          <p:cNvSpPr txBox="1"/>
          <p:nvPr/>
        </p:nvSpPr>
        <p:spPr>
          <a:xfrm>
            <a:off x="908488" y="1711180"/>
            <a:ext cx="1949957" cy="830997"/>
          </a:xfrm>
          <a:prstGeom prst="rect">
            <a:avLst/>
          </a:prstGeom>
          <a:noFill/>
        </p:spPr>
        <p:txBody>
          <a:bodyPr wrap="none" rtlCol="0">
            <a:spAutoFit/>
          </a:bodyPr>
          <a:lstStyle/>
          <a:p>
            <a:r>
              <a:rPr lang="en-US" sz="2400" b="1" dirty="0" smtClean="0"/>
              <a:t>Documents</a:t>
            </a:r>
          </a:p>
          <a:p>
            <a:r>
              <a:rPr lang="en-US" sz="2400" dirty="0" smtClean="0"/>
              <a:t>(e.g., reviews)</a:t>
            </a:r>
            <a:endParaRPr lang="en-US" sz="2400" dirty="0"/>
          </a:p>
        </p:txBody>
      </p:sp>
      <p:sp>
        <p:nvSpPr>
          <p:cNvPr id="24" name="TextBox 23"/>
          <p:cNvSpPr txBox="1"/>
          <p:nvPr/>
        </p:nvSpPr>
        <p:spPr>
          <a:xfrm>
            <a:off x="5968081" y="1711180"/>
            <a:ext cx="3092792" cy="830997"/>
          </a:xfrm>
          <a:prstGeom prst="rect">
            <a:avLst/>
          </a:prstGeom>
          <a:noFill/>
        </p:spPr>
        <p:txBody>
          <a:bodyPr wrap="square" rtlCol="0">
            <a:spAutoFit/>
          </a:bodyPr>
          <a:lstStyle/>
          <a:p>
            <a:r>
              <a:rPr lang="en-US" sz="2400" b="1" dirty="0" smtClean="0"/>
              <a:t>Responses</a:t>
            </a:r>
          </a:p>
          <a:p>
            <a:r>
              <a:rPr lang="en-US" sz="2400" dirty="0" smtClean="0"/>
              <a:t>(e.g., service quality)</a:t>
            </a:r>
            <a:endParaRPr lang="en-US" sz="2400" dirty="0"/>
          </a:p>
        </p:txBody>
      </p:sp>
      <mc:AlternateContent xmlns:mc="http://schemas.openxmlformats.org/markup-compatibility/2006" xmlns:a14="http://schemas.microsoft.com/office/drawing/2010/main">
        <mc:Choice Requires="a14">
          <p:sp>
            <p:nvSpPr>
              <p:cNvPr id="4" name="Flowchart: Card 3"/>
              <p:cNvSpPr/>
              <p:nvPr/>
            </p:nvSpPr>
            <p:spPr>
              <a:xfrm>
                <a:off x="1126835" y="3038771"/>
                <a:ext cx="1274620" cy="895928"/>
              </a:xfrm>
              <a:prstGeom prst="flowChartPunchedCar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 </a:t>
                </a:r>
                <a14:m>
                  <m:oMath xmlns:m="http://schemas.openxmlformats.org/officeDocument/2006/math">
                    <m:r>
                      <a:rPr lang="en-US" sz="3200" b="1" i="1" dirty="0" smtClean="0">
                        <a:solidFill>
                          <a:schemeClr val="tx1"/>
                        </a:solidFill>
                        <a:latin typeface="Cambria Math" panose="02040503050406030204" pitchFamily="18" charset="0"/>
                      </a:rPr>
                      <m:t>𝒘</m:t>
                    </m:r>
                  </m:oMath>
                </a14:m>
                <a:endParaRPr lang="en-US" b="1" dirty="0">
                  <a:solidFill>
                    <a:schemeClr val="tx1"/>
                  </a:solidFill>
                </a:endParaRPr>
              </a:p>
            </p:txBody>
          </p:sp>
        </mc:Choice>
        <mc:Fallback xmlns="">
          <p:sp>
            <p:nvSpPr>
              <p:cNvPr id="4" name="Flowchart: Card 3"/>
              <p:cNvSpPr>
                <a:spLocks noRot="1" noChangeAspect="1" noMove="1" noResize="1" noEditPoints="1" noAdjustHandles="1" noChangeArrowheads="1" noChangeShapeType="1" noTextEdit="1"/>
              </p:cNvSpPr>
              <p:nvPr/>
            </p:nvSpPr>
            <p:spPr>
              <a:xfrm>
                <a:off x="1126835" y="3038771"/>
                <a:ext cx="1274620" cy="895928"/>
              </a:xfrm>
              <a:prstGeom prst="flowChartPunchedCard">
                <a:avLst/>
              </a:prstGeom>
              <a:blipFill rotWithShape="0">
                <a:blip r:embed="rId4"/>
                <a:stretch>
                  <a:fillRect/>
                </a:stretch>
              </a:blipFill>
              <a:ln w="19050">
                <a:solidFill>
                  <a:schemeClr val="tx1"/>
                </a:solidFill>
              </a:ln>
            </p:spPr>
            <p:txBody>
              <a:bodyPr/>
              <a:lstStyle/>
              <a:p>
                <a:r>
                  <a:rPr lang="en-US">
                    <a:noFill/>
                  </a:rPr>
                  <a:t> </a:t>
                </a:r>
              </a:p>
            </p:txBody>
          </p:sp>
        </mc:Fallback>
      </mc:AlternateContent>
      <p:graphicFrame>
        <p:nvGraphicFramePr>
          <p:cNvPr id="5" name="Chart 4"/>
          <p:cNvGraphicFramePr/>
          <p:nvPr>
            <p:extLst/>
          </p:nvPr>
        </p:nvGraphicFramePr>
        <p:xfrm>
          <a:off x="3926443" y="3058570"/>
          <a:ext cx="1291114" cy="856330"/>
        </p:xfrm>
        <a:graphic>
          <a:graphicData uri="http://schemas.openxmlformats.org/drawingml/2006/chart">
            <c:chart xmlns:c="http://schemas.openxmlformats.org/drawingml/2006/chart" xmlns:r="http://schemas.openxmlformats.org/officeDocument/2006/relationships" r:id="rId5"/>
          </a:graphicData>
        </a:graphic>
      </p:graphicFrame>
      <mc:AlternateContent xmlns:mc="http://schemas.openxmlformats.org/markup-compatibility/2006" xmlns:a14="http://schemas.microsoft.com/office/drawing/2010/main">
        <mc:Choice Requires="a14">
          <p:sp>
            <p:nvSpPr>
              <p:cNvPr id="6" name="Oval 5"/>
              <p:cNvSpPr/>
              <p:nvPr/>
            </p:nvSpPr>
            <p:spPr>
              <a:xfrm>
                <a:off x="6742545" y="3150270"/>
                <a:ext cx="672929" cy="672929"/>
              </a:xfrm>
              <a:prstGeom prst="ellipse">
                <a:avLst/>
              </a:prstGeom>
              <a:solidFill>
                <a:schemeClr val="bg1"/>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right"/>
                    </m:oMathParaPr>
                    <m:oMath xmlns:m="http://schemas.openxmlformats.org/officeDocument/2006/math">
                      <m:r>
                        <a:rPr lang="en-US" sz="3200" b="1" i="1" dirty="0" smtClean="0">
                          <a:latin typeface="Cambria Math" panose="02040503050406030204" pitchFamily="18" charset="0"/>
                        </a:rPr>
                        <m:t>𝒚</m:t>
                      </m:r>
                    </m:oMath>
                  </m:oMathPara>
                </a14:m>
                <a:endParaRPr lang="en-US" sz="2400" b="1" dirty="0"/>
              </a:p>
            </p:txBody>
          </p:sp>
        </mc:Choice>
        <mc:Fallback xmlns="">
          <p:sp>
            <p:nvSpPr>
              <p:cNvPr id="6" name="Oval 5"/>
              <p:cNvSpPr>
                <a:spLocks noRot="1" noChangeAspect="1" noMove="1" noResize="1" noEditPoints="1" noAdjustHandles="1" noChangeArrowheads="1" noChangeShapeType="1" noTextEdit="1"/>
              </p:cNvSpPr>
              <p:nvPr/>
            </p:nvSpPr>
            <p:spPr>
              <a:xfrm>
                <a:off x="6742545" y="3150270"/>
                <a:ext cx="672929" cy="672929"/>
              </a:xfrm>
              <a:prstGeom prst="ellipse">
                <a:avLst/>
              </a:prstGeom>
              <a:blipFill rotWithShape="0">
                <a:blip r:embed="rId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178926" y="3684721"/>
                <a:ext cx="19024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smtClean="0">
                              <a:latin typeface="Cambria Math" charset="0"/>
                              <a:ea typeface="Cambria Math" charset="0"/>
                              <a:cs typeface="Cambria Math" charset="0"/>
                            </a:rPr>
                            <m:t>𝛽</m:t>
                          </m:r>
                        </m:e>
                        <m:sub>
                          <m:r>
                            <a:rPr lang="en-US" sz="1200" b="0" i="1" smtClean="0">
                              <a:latin typeface="Cambria Math" charset="0"/>
                            </a:rPr>
                            <m:t>1</m:t>
                          </m:r>
                        </m:sub>
                      </m:sSub>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a:off x="4178926" y="3684721"/>
                <a:ext cx="190245" cy="184666"/>
              </a:xfrm>
              <a:prstGeom prst="rect">
                <a:avLst/>
              </a:prstGeom>
              <a:blipFill rotWithShape="0">
                <a:blip r:embed="rId7"/>
                <a:stretch>
                  <a:fillRect l="-29032" r="-3226"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320969" y="3684721"/>
                <a:ext cx="19383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smtClean="0">
                              <a:latin typeface="Cambria Math" charset="0"/>
                              <a:ea typeface="Cambria Math" charset="0"/>
                              <a:cs typeface="Cambria Math" charset="0"/>
                            </a:rPr>
                            <m:t>𝛽</m:t>
                          </m:r>
                        </m:e>
                        <m:sub>
                          <m:r>
                            <a:rPr lang="en-US" sz="1200" b="0" i="1" smtClean="0">
                              <a:latin typeface="Cambria Math" charset="0"/>
                            </a:rPr>
                            <m:t>2</m:t>
                          </m:r>
                        </m:sub>
                      </m:sSub>
                    </m:oMath>
                  </m:oMathPara>
                </a14:m>
                <a:endParaRPr lang="en-US" sz="1200" dirty="0"/>
              </a:p>
            </p:txBody>
          </p:sp>
        </mc:Choice>
        <mc:Fallback xmlns="">
          <p:sp>
            <p:nvSpPr>
              <p:cNvPr id="27" name="TextBox 26"/>
              <p:cNvSpPr txBox="1">
                <a:spLocks noRot="1" noChangeAspect="1" noMove="1" noResize="1" noEditPoints="1" noAdjustHandles="1" noChangeArrowheads="1" noChangeShapeType="1" noTextEdit="1"/>
              </p:cNvSpPr>
              <p:nvPr/>
            </p:nvSpPr>
            <p:spPr>
              <a:xfrm>
                <a:off x="4320969" y="3684721"/>
                <a:ext cx="193835" cy="184666"/>
              </a:xfrm>
              <a:prstGeom prst="rect">
                <a:avLst/>
              </a:prstGeom>
              <a:blipFill rotWithShape="0">
                <a:blip r:embed="rId8"/>
                <a:stretch>
                  <a:fillRect l="-28125"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475675" y="3684721"/>
                <a:ext cx="19383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smtClean="0">
                              <a:latin typeface="Cambria Math" charset="0"/>
                              <a:ea typeface="Cambria Math" charset="0"/>
                              <a:cs typeface="Cambria Math" charset="0"/>
                            </a:rPr>
                            <m:t>𝛽</m:t>
                          </m:r>
                        </m:e>
                        <m:sub>
                          <m:r>
                            <a:rPr lang="en-US" sz="1200" b="0" i="1" smtClean="0">
                              <a:latin typeface="Cambria Math" charset="0"/>
                            </a:rPr>
                            <m:t>3</m:t>
                          </m:r>
                        </m:sub>
                      </m:sSub>
                    </m:oMath>
                  </m:oMathPara>
                </a14:m>
                <a:endParaRPr lang="en-US" sz="1200" dirty="0"/>
              </a:p>
            </p:txBody>
          </p:sp>
        </mc:Choice>
        <mc:Fallback xmlns="">
          <p:sp>
            <p:nvSpPr>
              <p:cNvPr id="28" name="TextBox 27"/>
              <p:cNvSpPr txBox="1">
                <a:spLocks noRot="1" noChangeAspect="1" noMove="1" noResize="1" noEditPoints="1" noAdjustHandles="1" noChangeArrowheads="1" noChangeShapeType="1" noTextEdit="1"/>
              </p:cNvSpPr>
              <p:nvPr/>
            </p:nvSpPr>
            <p:spPr>
              <a:xfrm>
                <a:off x="4475675" y="3684721"/>
                <a:ext cx="193835" cy="184666"/>
              </a:xfrm>
              <a:prstGeom prst="rect">
                <a:avLst/>
              </a:prstGeom>
              <a:blipFill rotWithShape="0">
                <a:blip r:embed="rId9"/>
                <a:stretch>
                  <a:fillRect l="-28125"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47809" y="3684721"/>
                <a:ext cx="18857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smtClean="0">
                              <a:latin typeface="Cambria Math" charset="0"/>
                              <a:ea typeface="Cambria Math" charset="0"/>
                              <a:cs typeface="Cambria Math" charset="0"/>
                            </a:rPr>
                            <m:t>𝛽</m:t>
                          </m:r>
                        </m:e>
                        <m:sub>
                          <m:r>
                            <a:rPr lang="en-US" sz="1200" b="0" i="1" smtClean="0">
                              <a:latin typeface="Cambria Math" charset="0"/>
                            </a:rPr>
                            <m:t>4</m:t>
                          </m:r>
                        </m:sub>
                      </m:sSub>
                    </m:oMath>
                  </m:oMathPara>
                </a14:m>
                <a:endParaRPr lang="en-US" sz="1200" dirty="0"/>
              </a:p>
            </p:txBody>
          </p:sp>
        </mc:Choice>
        <mc:Fallback xmlns="">
          <p:sp>
            <p:nvSpPr>
              <p:cNvPr id="29" name="TextBox 28"/>
              <p:cNvSpPr txBox="1">
                <a:spLocks noRot="1" noChangeAspect="1" noMove="1" noResize="1" noEditPoints="1" noAdjustHandles="1" noChangeArrowheads="1" noChangeShapeType="1" noTextEdit="1"/>
              </p:cNvSpPr>
              <p:nvPr/>
            </p:nvSpPr>
            <p:spPr>
              <a:xfrm>
                <a:off x="4647809" y="3684721"/>
                <a:ext cx="188578" cy="184666"/>
              </a:xfrm>
              <a:prstGeom prst="rect">
                <a:avLst/>
              </a:prstGeom>
              <a:blipFill rotWithShape="0">
                <a:blip r:embed="rId10"/>
                <a:stretch>
                  <a:fillRect l="-29032" r="-3226"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4800987" y="3684721"/>
                <a:ext cx="19383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smtClean="0">
                              <a:latin typeface="Cambria Math" charset="0"/>
                              <a:ea typeface="Cambria Math" charset="0"/>
                              <a:cs typeface="Cambria Math" charset="0"/>
                            </a:rPr>
                            <m:t>𝛽</m:t>
                          </m:r>
                        </m:e>
                        <m:sub>
                          <m:r>
                            <a:rPr lang="en-US" sz="1200" b="0" i="1" smtClean="0">
                              <a:latin typeface="Cambria Math" panose="02040503050406030204" pitchFamily="18" charset="0"/>
                            </a:rPr>
                            <m:t>5</m:t>
                          </m:r>
                        </m:sub>
                      </m:sSub>
                    </m:oMath>
                  </m:oMathPara>
                </a14:m>
                <a:endParaRPr lang="en-US" sz="1200" dirty="0"/>
              </a:p>
            </p:txBody>
          </p:sp>
        </mc:Choice>
        <mc:Fallback xmlns="">
          <p:sp>
            <p:nvSpPr>
              <p:cNvPr id="30" name="TextBox 29"/>
              <p:cNvSpPr txBox="1">
                <a:spLocks noRot="1" noChangeAspect="1" noMove="1" noResize="1" noEditPoints="1" noAdjustHandles="1" noChangeArrowheads="1" noChangeShapeType="1" noTextEdit="1"/>
              </p:cNvSpPr>
              <p:nvPr/>
            </p:nvSpPr>
            <p:spPr>
              <a:xfrm>
                <a:off x="4800987" y="3684721"/>
                <a:ext cx="193835" cy="184666"/>
              </a:xfrm>
              <a:prstGeom prst="rect">
                <a:avLst/>
              </a:prstGeom>
              <a:blipFill rotWithShape="0">
                <a:blip r:embed="rId11"/>
                <a:stretch>
                  <a:fillRect l="-29032" r="-3226" b="-32258"/>
                </a:stretch>
              </a:blipFill>
            </p:spPr>
            <p:txBody>
              <a:bodyPr/>
              <a:lstStyle/>
              <a:p>
                <a:r>
                  <a:rPr lang="en-US">
                    <a:noFill/>
                  </a:rPr>
                  <a:t> </a:t>
                </a:r>
              </a:p>
            </p:txBody>
          </p:sp>
        </mc:Fallback>
      </mc:AlternateContent>
      <p:sp>
        <p:nvSpPr>
          <p:cNvPr id="32" name="Right Arrow 31"/>
          <p:cNvSpPr/>
          <p:nvPr/>
        </p:nvSpPr>
        <p:spPr>
          <a:xfrm>
            <a:off x="2404841" y="3408103"/>
            <a:ext cx="1503198" cy="171151"/>
          </a:xfrm>
          <a:prstGeom prst="rightArrow">
            <a:avLst>
              <a:gd name="adj1" fmla="val 50000"/>
              <a:gd name="adj2" fmla="val 18014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ight Arrow 32"/>
          <p:cNvSpPr/>
          <p:nvPr/>
        </p:nvSpPr>
        <p:spPr>
          <a:xfrm>
            <a:off x="5228452" y="3408103"/>
            <a:ext cx="1503198" cy="171151"/>
          </a:xfrm>
          <a:prstGeom prst="rightArrow">
            <a:avLst>
              <a:gd name="adj1" fmla="val 50000"/>
              <a:gd name="adj2" fmla="val 18014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TextBox 33"/>
          <p:cNvSpPr txBox="1"/>
          <p:nvPr/>
        </p:nvSpPr>
        <p:spPr>
          <a:xfrm>
            <a:off x="2358923" y="2826336"/>
            <a:ext cx="1636538" cy="646331"/>
          </a:xfrm>
          <a:prstGeom prst="rect">
            <a:avLst/>
          </a:prstGeom>
          <a:noFill/>
        </p:spPr>
        <p:txBody>
          <a:bodyPr wrap="none" rtlCol="0">
            <a:spAutoFit/>
          </a:bodyPr>
          <a:lstStyle/>
          <a:p>
            <a:r>
              <a:rPr lang="en-US" dirty="0" smtClean="0"/>
              <a:t>Descriptive</a:t>
            </a:r>
          </a:p>
          <a:p>
            <a:r>
              <a:rPr lang="en-US" dirty="0" smtClean="0"/>
              <a:t>(unsupervised)</a:t>
            </a:r>
            <a:endParaRPr lang="en-US" dirty="0"/>
          </a:p>
        </p:txBody>
      </p:sp>
      <p:sp>
        <p:nvSpPr>
          <p:cNvPr id="35" name="TextBox 34"/>
          <p:cNvSpPr txBox="1"/>
          <p:nvPr/>
        </p:nvSpPr>
        <p:spPr>
          <a:xfrm>
            <a:off x="5250802" y="2827659"/>
            <a:ext cx="1410514" cy="646331"/>
          </a:xfrm>
          <a:prstGeom prst="rect">
            <a:avLst/>
          </a:prstGeom>
          <a:noFill/>
        </p:spPr>
        <p:txBody>
          <a:bodyPr wrap="none" rtlCol="0">
            <a:spAutoFit/>
          </a:bodyPr>
          <a:lstStyle/>
          <a:p>
            <a:r>
              <a:rPr lang="en-US" dirty="0" smtClean="0"/>
              <a:t>Predictive</a:t>
            </a:r>
          </a:p>
          <a:p>
            <a:r>
              <a:rPr lang="en-US" dirty="0" smtClean="0"/>
              <a:t>(Supervised)</a:t>
            </a:r>
            <a:endParaRPr lang="en-US" dirty="0"/>
          </a:p>
        </p:txBody>
      </p:sp>
      <p:sp>
        <p:nvSpPr>
          <p:cNvPr id="36" name="Content Placeholder 2"/>
          <p:cNvSpPr txBox="1">
            <a:spLocks/>
          </p:cNvSpPr>
          <p:nvPr/>
        </p:nvSpPr>
        <p:spPr>
          <a:xfrm>
            <a:off x="628650" y="4242096"/>
            <a:ext cx="7886700" cy="20076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STM can simultaneously</a:t>
            </a:r>
          </a:p>
          <a:p>
            <a:pPr lvl="1"/>
            <a:r>
              <a:rPr lang="en-US" dirty="0" smtClean="0"/>
              <a:t>Explore the underlying topics</a:t>
            </a:r>
          </a:p>
          <a:p>
            <a:pPr lvl="1"/>
            <a:r>
              <a:rPr lang="en-US" dirty="0" smtClean="0"/>
              <a:t>Make predictions using the extracted topics</a:t>
            </a:r>
          </a:p>
          <a:p>
            <a:pPr lvl="1"/>
            <a:r>
              <a:rPr lang="en-US" dirty="0" smtClean="0"/>
              <a:t>More accurate prediction </a:t>
            </a:r>
            <a:r>
              <a:rPr lang="en-US" dirty="0"/>
              <a:t>by </a:t>
            </a:r>
            <a:r>
              <a:rPr lang="en-US" dirty="0" smtClean="0"/>
              <a:t>capturing </a:t>
            </a:r>
            <a:r>
              <a:rPr lang="en-US" dirty="0"/>
              <a:t>the underlying topics shared across documents (</a:t>
            </a:r>
            <a:r>
              <a:rPr lang="en-US" dirty="0" err="1"/>
              <a:t>Blei</a:t>
            </a:r>
            <a:r>
              <a:rPr lang="en-US" dirty="0"/>
              <a:t> &amp; </a:t>
            </a:r>
            <a:r>
              <a:rPr lang="en-US" dirty="0" err="1"/>
              <a:t>Mcauliffe</a:t>
            </a:r>
            <a:r>
              <a:rPr lang="en-US" dirty="0"/>
              <a:t> 2008</a:t>
            </a:r>
            <a:r>
              <a:rPr lang="en-US" dirty="0" smtClean="0"/>
              <a:t>)</a:t>
            </a:r>
          </a:p>
          <a:p>
            <a:pPr lvl="1"/>
            <a:endParaRPr lang="en-US" dirty="0" smtClean="0"/>
          </a:p>
          <a:p>
            <a:pPr lvl="1"/>
            <a:endParaRPr lang="en-US" dirty="0" smtClean="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8670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animBg="1"/>
      <p:bldP spid="33" grpId="0" animBg="1"/>
      <p:bldP spid="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82474" y="3445665"/>
            <a:ext cx="8857993" cy="3140579"/>
            <a:chOff x="82474" y="3717421"/>
            <a:chExt cx="8857993" cy="3140579"/>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6" y="3717421"/>
              <a:ext cx="8811521" cy="3140579"/>
            </a:xfrm>
            <a:prstGeom prst="rect">
              <a:avLst/>
            </a:prstGeom>
          </p:spPr>
        </p:pic>
        <p:sp>
          <p:nvSpPr>
            <p:cNvPr id="7" name="TextBox 6"/>
            <p:cNvSpPr txBox="1"/>
            <p:nvPr/>
          </p:nvSpPr>
          <p:spPr>
            <a:xfrm>
              <a:off x="82474" y="4982198"/>
              <a:ext cx="729430" cy="369332"/>
            </a:xfrm>
            <a:prstGeom prst="rect">
              <a:avLst/>
            </a:prstGeom>
            <a:noFill/>
          </p:spPr>
          <p:txBody>
            <a:bodyPr wrap="none" rtlCol="0">
              <a:spAutoFit/>
            </a:bodyPr>
            <a:lstStyle/>
            <a:p>
              <a:r>
                <a:rPr lang="en-US" dirty="0" smtClean="0"/>
                <a:t>rating</a:t>
              </a:r>
              <a:endParaRPr lang="en-US" dirty="0"/>
            </a:p>
          </p:txBody>
        </p:sp>
        <p:sp>
          <p:nvSpPr>
            <p:cNvPr id="8" name="TextBox 7"/>
            <p:cNvSpPr txBox="1"/>
            <p:nvPr/>
          </p:nvSpPr>
          <p:spPr>
            <a:xfrm>
              <a:off x="82474" y="5688776"/>
              <a:ext cx="4276462" cy="923330"/>
            </a:xfrm>
            <a:prstGeom prst="rect">
              <a:avLst/>
            </a:prstGeom>
            <a:solidFill>
              <a:schemeClr val="bg1">
                <a:lumMod val="95000"/>
              </a:schemeClr>
            </a:solidFill>
          </p:spPr>
          <p:txBody>
            <a:bodyPr wrap="square" rtlCol="0">
              <a:spAutoFit/>
            </a:bodyPr>
            <a:lstStyle/>
            <a:p>
              <a:r>
                <a:rPr lang="en-US" dirty="0"/>
                <a:t>10-topic </a:t>
              </a:r>
              <a:r>
                <a:rPr lang="en-US" dirty="0" err="1"/>
                <a:t>sLDA</a:t>
              </a:r>
              <a:r>
                <a:rPr lang="en-US" dirty="0"/>
                <a:t> model on movie reviews (Pang and Lee, 2005</a:t>
              </a:r>
              <a:r>
                <a:rPr lang="en-US" dirty="0" smtClean="0"/>
                <a:t>): identifying the topics correspond to ratings</a:t>
              </a:r>
              <a:endParaRPr lang="en-US" dirty="0"/>
            </a:p>
          </p:txBody>
        </p:sp>
      </p:grpSp>
      <p:sp>
        <p:nvSpPr>
          <p:cNvPr id="2" name="Title 1"/>
          <p:cNvSpPr>
            <a:spLocks noGrp="1"/>
          </p:cNvSpPr>
          <p:nvPr>
            <p:ph type="title"/>
          </p:nvPr>
        </p:nvSpPr>
        <p:spPr>
          <a:xfrm>
            <a:off x="628648" y="-297329"/>
            <a:ext cx="7886700" cy="1325563"/>
          </a:xfrm>
        </p:spPr>
        <p:txBody>
          <a:bodyPr/>
          <a:lstStyle/>
          <a:p>
            <a:r>
              <a:rPr lang="en-US" dirty="0" smtClean="0"/>
              <a:t>Supervised LDA</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47337" y="1559334"/>
            <a:ext cx="5849318" cy="1954772"/>
          </a:xfrm>
        </p:spPr>
      </p:pic>
      <p:sp>
        <p:nvSpPr>
          <p:cNvPr id="6" name="Rectangle 5"/>
          <p:cNvSpPr/>
          <p:nvPr/>
        </p:nvSpPr>
        <p:spPr>
          <a:xfrm>
            <a:off x="628646" y="743702"/>
            <a:ext cx="7886701" cy="646331"/>
          </a:xfrm>
          <a:prstGeom prst="rect">
            <a:avLst/>
          </a:prstGeom>
        </p:spPr>
        <p:txBody>
          <a:bodyPr wrap="square">
            <a:spAutoFit/>
          </a:bodyPr>
          <a:lstStyle/>
          <a:p>
            <a:pPr marL="285750" indent="-285750">
              <a:buFont typeface="Arial" charset="0"/>
              <a:buChar char="•"/>
            </a:pPr>
            <a:r>
              <a:rPr lang="en-US" dirty="0" smtClean="0"/>
              <a:t>Supervised LDA are topic models of documents and response variables. They </a:t>
            </a:r>
            <a:r>
              <a:rPr lang="en-US" dirty="0"/>
              <a:t>are fit to find topics predictive of the </a:t>
            </a:r>
            <a:r>
              <a:rPr lang="en-US" dirty="0" smtClean="0"/>
              <a:t>response variable.</a:t>
            </a:r>
          </a:p>
        </p:txBody>
      </p:sp>
      <p:sp>
        <p:nvSpPr>
          <p:cNvPr id="4" name="Slide Number Placeholder 3"/>
          <p:cNvSpPr>
            <a:spLocks noGrp="1"/>
          </p:cNvSpPr>
          <p:nvPr>
            <p:ph type="sldNum" sz="quarter" idx="12"/>
          </p:nvPr>
        </p:nvSpPr>
        <p:spPr/>
        <p:txBody>
          <a:bodyPr/>
          <a:lstStyle/>
          <a:p>
            <a:fld id="{2832416B-85F6-4742-84EF-E92A7D9DDF5E}" type="slidenum">
              <a:rPr lang="en-US" smtClean="0"/>
              <a:t>37</a:t>
            </a:fld>
            <a:endParaRPr lang="en-US"/>
          </a:p>
        </p:txBody>
      </p:sp>
      <p:sp>
        <p:nvSpPr>
          <p:cNvPr id="10" name="TextBox 9"/>
          <p:cNvSpPr txBox="1"/>
          <p:nvPr/>
        </p:nvSpPr>
        <p:spPr>
          <a:xfrm>
            <a:off x="128946" y="6371454"/>
            <a:ext cx="8811521" cy="646331"/>
          </a:xfrm>
          <a:prstGeom prst="rect">
            <a:avLst/>
          </a:prstGeom>
          <a:noFill/>
        </p:spPr>
        <p:txBody>
          <a:bodyPr wrap="square" rtlCol="0">
            <a:spAutoFit/>
          </a:bodyPr>
          <a:lstStyle/>
          <a:p>
            <a:r>
              <a:rPr lang="en-US" sz="1200" dirty="0" err="1"/>
              <a:t>Blei</a:t>
            </a:r>
            <a:r>
              <a:rPr lang="en-US" sz="1200" dirty="0"/>
              <a:t>, D. M., and </a:t>
            </a:r>
            <a:r>
              <a:rPr lang="en-US" sz="1200" dirty="0" err="1"/>
              <a:t>Mcauliffe</a:t>
            </a:r>
            <a:r>
              <a:rPr lang="en-US" sz="1200" dirty="0"/>
              <a:t>, J. D. 2008. “Supervised Topic Models,” in </a:t>
            </a:r>
            <a:r>
              <a:rPr lang="en-US" sz="1200" i="1" dirty="0"/>
              <a:t>Advances in neural information processing systems</a:t>
            </a:r>
            <a:r>
              <a:rPr lang="en-US" sz="1200" dirty="0"/>
              <a:t>, pp. 121–128 (</a:t>
            </a:r>
            <a:r>
              <a:rPr lang="en-US" sz="1200" dirty="0" err="1"/>
              <a:t>doi</a:t>
            </a:r>
            <a:r>
              <a:rPr lang="en-US" sz="1200" dirty="0"/>
              <a:t>: 10.1002/asmb.540).</a:t>
            </a:r>
          </a:p>
          <a:p>
            <a:endParaRPr lang="en-US" sz="1200" dirty="0"/>
          </a:p>
        </p:txBody>
      </p:sp>
      <p:sp>
        <p:nvSpPr>
          <p:cNvPr id="11" name="Rectangle 10"/>
          <p:cNvSpPr/>
          <p:nvPr/>
        </p:nvSpPr>
        <p:spPr>
          <a:xfrm>
            <a:off x="5862226" y="2257157"/>
            <a:ext cx="296562" cy="36275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158788" y="2257157"/>
            <a:ext cx="2061847" cy="369332"/>
          </a:xfrm>
          <a:prstGeom prst="rect">
            <a:avLst/>
          </a:prstGeom>
          <a:noFill/>
        </p:spPr>
        <p:txBody>
          <a:bodyPr wrap="square" rtlCol="0">
            <a:spAutoFit/>
          </a:bodyPr>
          <a:lstStyle/>
          <a:p>
            <a:r>
              <a:rPr lang="en-US" dirty="0" smtClean="0">
                <a:solidFill>
                  <a:srgbClr val="C00000"/>
                </a:solidFill>
              </a:rPr>
              <a:t>How many topics?</a:t>
            </a:r>
            <a:endParaRPr lang="en-US" dirty="0">
              <a:solidFill>
                <a:srgbClr val="C00000"/>
              </a:solidFill>
            </a:endParaRPr>
          </a:p>
        </p:txBody>
      </p:sp>
    </p:spTree>
    <p:extLst>
      <p:ext uri="{BB962C8B-B14F-4D97-AF65-F5344CB8AC3E}">
        <p14:creationId xmlns:p14="http://schemas.microsoft.com/office/powerpoint/2010/main" val="284105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Parametric vs. Nonparametric</a:t>
            </a:r>
            <a:endParaRPr lang="en-US" b="1" dirty="0"/>
          </a:p>
        </p:txBody>
      </p:sp>
      <p:sp>
        <p:nvSpPr>
          <p:cNvPr id="3" name="Slide Number Placeholder 2"/>
          <p:cNvSpPr>
            <a:spLocks noGrp="1"/>
          </p:cNvSpPr>
          <p:nvPr>
            <p:ph type="sldNum" sz="quarter" idx="12"/>
          </p:nvPr>
        </p:nvSpPr>
        <p:spPr/>
        <p:txBody>
          <a:bodyPr/>
          <a:lstStyle/>
          <a:p>
            <a:fld id="{EA95A752-284A-4133-95AE-4EC9FB72B490}" type="slidenum">
              <a:rPr lang="en-US" smtClean="0"/>
              <a:t>38</a:t>
            </a:fld>
            <a:endParaRPr lang="en-US"/>
          </a:p>
        </p:txBody>
      </p:sp>
      <p:grpSp>
        <p:nvGrpSpPr>
          <p:cNvPr id="34" name="Group 33"/>
          <p:cNvGrpSpPr/>
          <p:nvPr/>
        </p:nvGrpSpPr>
        <p:grpSpPr>
          <a:xfrm>
            <a:off x="908488" y="1333593"/>
            <a:ext cx="8152385" cy="2900528"/>
            <a:chOff x="908488" y="1333593"/>
            <a:chExt cx="8152385" cy="2900528"/>
          </a:xfrm>
        </p:grpSpPr>
        <p:grpSp>
          <p:nvGrpSpPr>
            <p:cNvPr id="4" name="Group 3"/>
            <p:cNvGrpSpPr/>
            <p:nvPr/>
          </p:nvGrpSpPr>
          <p:grpSpPr>
            <a:xfrm>
              <a:off x="3757445" y="2167313"/>
              <a:ext cx="1629109" cy="742147"/>
              <a:chOff x="3757445" y="1529998"/>
              <a:chExt cx="1629109" cy="742147"/>
            </a:xfrm>
          </p:grpSpPr>
          <p:sp>
            <p:nvSpPr>
              <p:cNvPr id="5" name="Flowchart: Document 4"/>
              <p:cNvSpPr/>
              <p:nvPr/>
            </p:nvSpPr>
            <p:spPr>
              <a:xfrm>
                <a:off x="4395641" y="1628493"/>
                <a:ext cx="990913" cy="643652"/>
              </a:xfrm>
              <a:prstGeom prst="flowChartDocument">
                <a:avLst/>
              </a:prstGeom>
              <a:solidFill>
                <a:srgbClr val="9C5BCD"/>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dist"/>
                <a:r>
                  <a:rPr lang="en-US" sz="1050" b="1" dirty="0"/>
                  <a:t>p</a:t>
                </a:r>
                <a:r>
                  <a:rPr lang="en-US" sz="1050" b="1" dirty="0" smtClean="0"/>
                  <a:t>icture  </a:t>
                </a:r>
                <a:r>
                  <a:rPr lang="en-US" sz="1050" b="1" dirty="0"/>
                  <a:t>0.04</a:t>
                </a:r>
              </a:p>
              <a:p>
                <a:pPr algn="dist"/>
                <a:r>
                  <a:rPr lang="en-US" sz="1050" b="1" dirty="0"/>
                  <a:t>v</a:t>
                </a:r>
                <a:r>
                  <a:rPr lang="en-US" sz="1050" b="1" dirty="0" smtClean="0"/>
                  <a:t>ideo    </a:t>
                </a:r>
                <a:r>
                  <a:rPr lang="en-US" sz="1050" b="1" dirty="0"/>
                  <a:t>0.02</a:t>
                </a:r>
              </a:p>
              <a:p>
                <a:pPr algn="dist"/>
                <a:r>
                  <a:rPr lang="en-US" sz="1050" b="1" dirty="0"/>
                  <a:t>tutorial </a:t>
                </a:r>
                <a:r>
                  <a:rPr lang="en-US" sz="1050" b="1" dirty="0" smtClean="0"/>
                  <a:t>  0.01</a:t>
                </a:r>
                <a:endParaRPr lang="en-US" sz="1050" b="1" dirty="0"/>
              </a:p>
            </p:txBody>
          </p:sp>
          <p:sp>
            <p:nvSpPr>
              <p:cNvPr id="6" name="Flowchart: Document 5"/>
              <p:cNvSpPr/>
              <p:nvPr/>
            </p:nvSpPr>
            <p:spPr>
              <a:xfrm>
                <a:off x="4238623" y="1529998"/>
                <a:ext cx="990913" cy="643652"/>
              </a:xfrm>
              <a:prstGeom prst="flowChart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dist"/>
                <a:r>
                  <a:rPr lang="en-US" sz="1050" b="1" dirty="0" smtClean="0"/>
                  <a:t>price     </a:t>
                </a:r>
                <a:r>
                  <a:rPr lang="en-US" sz="1050" b="1" dirty="0"/>
                  <a:t>0.05</a:t>
                </a:r>
              </a:p>
              <a:p>
                <a:pPr algn="dist"/>
                <a:r>
                  <a:rPr lang="en-US" sz="1050" b="1" dirty="0"/>
                  <a:t>delivery </a:t>
                </a:r>
                <a:r>
                  <a:rPr lang="en-US" sz="1050" b="1" dirty="0" smtClean="0"/>
                  <a:t>0.04</a:t>
                </a:r>
                <a:endParaRPr lang="en-US" sz="1050" b="1" dirty="0"/>
              </a:p>
              <a:p>
                <a:pPr algn="dist"/>
                <a:r>
                  <a:rPr lang="en-US" sz="1050" b="1" dirty="0"/>
                  <a:t>service </a:t>
                </a:r>
                <a:r>
                  <a:rPr lang="en-US" sz="1050" b="1" dirty="0" smtClean="0"/>
                  <a:t>  0.01</a:t>
                </a:r>
                <a:endParaRPr lang="en-US" sz="1050" b="1" dirty="0"/>
              </a:p>
            </p:txBody>
          </p:sp>
          <p:sp>
            <p:nvSpPr>
              <p:cNvPr id="7" name="Flowchart: Document 6"/>
              <p:cNvSpPr/>
              <p:nvPr/>
            </p:nvSpPr>
            <p:spPr>
              <a:xfrm>
                <a:off x="4076543" y="1608550"/>
                <a:ext cx="990913" cy="643652"/>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dist"/>
                <a:r>
                  <a:rPr lang="en-US" sz="1050" b="1" dirty="0"/>
                  <a:t>model </a:t>
                </a:r>
                <a:r>
                  <a:rPr lang="en-US" sz="1050" b="1" dirty="0" smtClean="0"/>
                  <a:t>   0.03</a:t>
                </a:r>
                <a:endParaRPr lang="en-US" sz="1050" b="1" dirty="0"/>
              </a:p>
              <a:p>
                <a:pPr algn="dist"/>
                <a:r>
                  <a:rPr lang="en-US" sz="1050" b="1" dirty="0"/>
                  <a:t>device </a:t>
                </a:r>
                <a:r>
                  <a:rPr lang="en-US" sz="1050" b="1" dirty="0" smtClean="0"/>
                  <a:t>   0.01</a:t>
                </a:r>
                <a:endParaRPr lang="en-US" sz="1050" b="1" dirty="0"/>
              </a:p>
              <a:p>
                <a:pPr algn="dist"/>
                <a:r>
                  <a:rPr lang="en-US" sz="1050" b="1" dirty="0"/>
                  <a:t>machine </a:t>
                </a:r>
                <a:r>
                  <a:rPr lang="en-US" sz="1050" b="1" dirty="0" smtClean="0"/>
                  <a:t>0.01</a:t>
                </a:r>
                <a:endParaRPr lang="en-US" sz="1050" b="1" dirty="0"/>
              </a:p>
            </p:txBody>
          </p:sp>
          <p:sp>
            <p:nvSpPr>
              <p:cNvPr id="8" name="Flowchart: Document 7"/>
              <p:cNvSpPr/>
              <p:nvPr/>
            </p:nvSpPr>
            <p:spPr>
              <a:xfrm>
                <a:off x="3914463" y="1529998"/>
                <a:ext cx="997600" cy="643652"/>
              </a:xfrm>
              <a:prstGeom prst="flowChartDocumen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noAutofit/>
              </a:bodyPr>
              <a:lstStyle/>
              <a:p>
                <a:pPr algn="dist"/>
                <a:r>
                  <a:rPr lang="en-US" sz="1050" b="1" dirty="0" err="1" smtClean="0"/>
                  <a:t>cvv</a:t>
                </a:r>
                <a:r>
                  <a:rPr lang="en-US" sz="1050" b="1" dirty="0" smtClean="0"/>
                  <a:t>      0.03</a:t>
                </a:r>
                <a:endParaRPr lang="en-US" sz="1050" b="1" dirty="0"/>
              </a:p>
              <a:p>
                <a:pPr algn="dist"/>
                <a:r>
                  <a:rPr lang="en-US" sz="1050" b="1" dirty="0" err="1"/>
                  <a:t>v</a:t>
                </a:r>
                <a:r>
                  <a:rPr lang="en-US" sz="1050" b="1" dirty="0" err="1" smtClean="0"/>
                  <a:t>bv</a:t>
                </a:r>
                <a:r>
                  <a:rPr lang="en-US" sz="1050" b="1" dirty="0" smtClean="0"/>
                  <a:t>     0.03</a:t>
                </a:r>
                <a:endParaRPr lang="en-US" sz="1050" b="1" dirty="0"/>
              </a:p>
              <a:p>
                <a:pPr algn="dist"/>
                <a:r>
                  <a:rPr lang="en-US" sz="1050" b="1" dirty="0" err="1" smtClean="0"/>
                  <a:t>ssn</a:t>
                </a:r>
                <a:r>
                  <a:rPr lang="en-US" sz="1050" b="1" dirty="0" smtClean="0"/>
                  <a:t>     0.02</a:t>
                </a:r>
                <a:endParaRPr lang="en-US" sz="1050" b="1" dirty="0"/>
              </a:p>
            </p:txBody>
          </p:sp>
          <p:sp>
            <p:nvSpPr>
              <p:cNvPr id="9" name="Flowchart: Document 8"/>
              <p:cNvSpPr/>
              <p:nvPr/>
            </p:nvSpPr>
            <p:spPr>
              <a:xfrm>
                <a:off x="3757445" y="1611625"/>
                <a:ext cx="997600" cy="643652"/>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dist"/>
                <a:r>
                  <a:rPr lang="en-US" sz="1050" b="1" dirty="0" err="1" smtClean="0"/>
                  <a:t>pos</a:t>
                </a:r>
                <a:r>
                  <a:rPr lang="en-US" sz="1050" b="1" dirty="0" smtClean="0"/>
                  <a:t>     0.04</a:t>
                </a:r>
                <a:endParaRPr lang="en-US" sz="1050" b="1" dirty="0"/>
              </a:p>
              <a:p>
                <a:pPr algn="dist"/>
                <a:r>
                  <a:rPr lang="en-US" sz="1050" b="1" dirty="0" smtClean="0"/>
                  <a:t>skimmer </a:t>
                </a:r>
                <a:r>
                  <a:rPr lang="en-US" sz="1050" b="1" dirty="0"/>
                  <a:t>0.02</a:t>
                </a:r>
              </a:p>
              <a:p>
                <a:pPr algn="dist"/>
                <a:r>
                  <a:rPr lang="en-US" sz="1050" b="1" dirty="0" smtClean="0"/>
                  <a:t>encrypt  0.01</a:t>
                </a:r>
                <a:endParaRPr lang="en-US" sz="1050" b="1" dirty="0"/>
              </a:p>
            </p:txBody>
          </p:sp>
        </p:grpSp>
        <p:sp>
          <p:nvSpPr>
            <p:cNvPr id="10" name="TextBox 9"/>
            <p:cNvSpPr txBox="1"/>
            <p:nvPr/>
          </p:nvSpPr>
          <p:spPr>
            <a:xfrm>
              <a:off x="908488" y="1665005"/>
              <a:ext cx="1949957" cy="830997"/>
            </a:xfrm>
            <a:prstGeom prst="rect">
              <a:avLst/>
            </a:prstGeom>
            <a:noFill/>
          </p:spPr>
          <p:txBody>
            <a:bodyPr wrap="none" rtlCol="0">
              <a:spAutoFit/>
            </a:bodyPr>
            <a:lstStyle/>
            <a:p>
              <a:r>
                <a:rPr lang="en-US" sz="2400" b="1" dirty="0" smtClean="0"/>
                <a:t>Documents</a:t>
              </a:r>
            </a:p>
            <a:p>
              <a:r>
                <a:rPr lang="en-US" sz="2400" dirty="0" smtClean="0"/>
                <a:t>(e.g., reviews)</a:t>
              </a:r>
              <a:endParaRPr lang="en-US" sz="2400" dirty="0"/>
            </a:p>
          </p:txBody>
        </p:sp>
        <mc:AlternateContent xmlns:mc="http://schemas.openxmlformats.org/markup-compatibility/2006" xmlns:a14="http://schemas.microsoft.com/office/drawing/2010/main">
          <mc:Choice Requires="a14">
            <p:sp>
              <p:nvSpPr>
                <p:cNvPr id="11" name="Flowchart: Card 10"/>
                <p:cNvSpPr/>
                <p:nvPr/>
              </p:nvSpPr>
              <p:spPr>
                <a:xfrm>
                  <a:off x="1126835" y="3011063"/>
                  <a:ext cx="1274620" cy="895928"/>
                </a:xfrm>
                <a:prstGeom prst="flowChartPunchedCar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 </a:t>
                  </a:r>
                  <a14:m>
                    <m:oMath xmlns:m="http://schemas.openxmlformats.org/officeDocument/2006/math">
                      <m:r>
                        <a:rPr lang="en-US" sz="3200" b="1" i="1" dirty="0" smtClean="0">
                          <a:solidFill>
                            <a:schemeClr val="tx1"/>
                          </a:solidFill>
                          <a:latin typeface="Cambria Math" panose="02040503050406030204" pitchFamily="18" charset="0"/>
                        </a:rPr>
                        <m:t>𝒘</m:t>
                      </m:r>
                    </m:oMath>
                  </a14:m>
                  <a:endParaRPr lang="en-US" b="1" dirty="0">
                    <a:solidFill>
                      <a:schemeClr val="tx1"/>
                    </a:solidFill>
                  </a:endParaRPr>
                </a:p>
              </p:txBody>
            </p:sp>
          </mc:Choice>
          <mc:Fallback xmlns="">
            <p:sp>
              <p:nvSpPr>
                <p:cNvPr id="11" name="Flowchart: Card 10"/>
                <p:cNvSpPr>
                  <a:spLocks noRot="1" noChangeAspect="1" noMove="1" noResize="1" noEditPoints="1" noAdjustHandles="1" noChangeArrowheads="1" noChangeShapeType="1" noTextEdit="1"/>
                </p:cNvSpPr>
                <p:nvPr/>
              </p:nvSpPr>
              <p:spPr>
                <a:xfrm>
                  <a:off x="1126835" y="3011063"/>
                  <a:ext cx="1274620" cy="895928"/>
                </a:xfrm>
                <a:prstGeom prst="flowChartPunchedCard">
                  <a:avLst/>
                </a:prstGeom>
                <a:blipFill rotWithShape="0">
                  <a:blip r:embed="rId3"/>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 name="Chart 11"/>
                <p:cNvGraphicFramePr/>
                <p:nvPr>
                  <p:extLst/>
                </p:nvPr>
              </p:nvGraphicFramePr>
              <p:xfrm>
                <a:off x="3926443" y="3030862"/>
                <a:ext cx="1291114" cy="856330"/>
              </p:xfrm>
              <a:graphic>
                <a:graphicData uri="http://schemas.openxmlformats.org/drawingml/2006/chart">
                  <c:chart xmlns:c="http://schemas.openxmlformats.org/drawingml/2006/chart" xmlns:r="http://schemas.openxmlformats.org/officeDocument/2006/relationships" r:id="rId4"/>
                </a:graphicData>
              </a:graphic>
            </p:graphicFrame>
          </mc:Choice>
          <mc:Fallback xmlns="">
            <p:graphicFrame>
              <p:nvGraphicFramePr>
                <p:cNvPr id="12" name="Chart 11"/>
                <p:cNvGraphicFramePr/>
                <p:nvPr>
                  <p:extLst>
                    <p:ext uri="{D42A27DB-BD31-4B8C-83A1-F6EECF244321}">
                      <p14:modId xmlns:p14="http://schemas.microsoft.com/office/powerpoint/2010/main" val="1760856099"/>
                    </p:ext>
                  </p:extLst>
                </p:nvPr>
              </p:nvGraphicFramePr>
              <p:xfrm>
                <a:off x="3926443" y="3030862"/>
                <a:ext cx="1291114" cy="856330"/>
              </p:xfrm>
              <a:graphic>
                <a:graphicData uri="http://schemas.openxmlformats.org/drawingml/2006/chart">
                  <c:chart xmlns:c="http://schemas.openxmlformats.org/drawingml/2006/chart" xmlns:r="http://schemas.openxmlformats.org/officeDocument/2006/relationships" r:id="rId5"/>
                </a:graphicData>
              </a:graphic>
            </p:graphicFrame>
          </mc:Fallback>
        </mc:AlternateContent>
        <mc:AlternateContent xmlns:mc="http://schemas.openxmlformats.org/markup-compatibility/2006" xmlns:a14="http://schemas.microsoft.com/office/drawing/2010/main">
          <mc:Choice Requires="a14">
            <p:sp>
              <p:nvSpPr>
                <p:cNvPr id="13" name="Oval 12"/>
                <p:cNvSpPr/>
                <p:nvPr/>
              </p:nvSpPr>
              <p:spPr>
                <a:xfrm>
                  <a:off x="6742545" y="3122562"/>
                  <a:ext cx="672929" cy="672929"/>
                </a:xfrm>
                <a:prstGeom prst="ellipse">
                  <a:avLst/>
                </a:prstGeom>
                <a:solidFill>
                  <a:schemeClr val="bg1"/>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right"/>
                      </m:oMathParaPr>
                      <m:oMath xmlns:m="http://schemas.openxmlformats.org/officeDocument/2006/math">
                        <m:r>
                          <a:rPr lang="en-US" sz="3200" b="1" i="1" dirty="0" smtClean="0">
                            <a:latin typeface="Cambria Math" panose="02040503050406030204" pitchFamily="18" charset="0"/>
                          </a:rPr>
                          <m:t>𝒚</m:t>
                        </m:r>
                      </m:oMath>
                    </m:oMathPara>
                  </a14:m>
                  <a:endParaRPr lang="en-US" sz="2400" b="1" dirty="0"/>
                </a:p>
              </p:txBody>
            </p:sp>
          </mc:Choice>
          <mc:Fallback xmlns="">
            <p:sp>
              <p:nvSpPr>
                <p:cNvPr id="13" name="Oval 12"/>
                <p:cNvSpPr>
                  <a:spLocks noRot="1" noChangeAspect="1" noMove="1" noResize="1" noEditPoints="1" noAdjustHandles="1" noChangeArrowheads="1" noChangeShapeType="1" noTextEdit="1"/>
                </p:cNvSpPr>
                <p:nvPr/>
              </p:nvSpPr>
              <p:spPr>
                <a:xfrm>
                  <a:off x="6742545" y="3122562"/>
                  <a:ext cx="672929" cy="672929"/>
                </a:xfrm>
                <a:prstGeom prst="ellipse">
                  <a:avLst/>
                </a:prstGeom>
                <a:blipFill rotWithShape="0">
                  <a:blip r:embed="rId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178926" y="3657013"/>
                  <a:ext cx="19024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smtClean="0">
                                <a:latin typeface="Cambria Math" charset="0"/>
                                <a:ea typeface="Cambria Math" charset="0"/>
                                <a:cs typeface="Cambria Math" charset="0"/>
                              </a:rPr>
                              <m:t>𝛽</m:t>
                            </m:r>
                          </m:e>
                          <m:sub>
                            <m:r>
                              <a:rPr lang="en-US" sz="1200" b="0" i="1" smtClean="0">
                                <a:latin typeface="Cambria Math" charset="0"/>
                              </a:rPr>
                              <m:t>1</m:t>
                            </m:r>
                          </m:sub>
                        </m:sSub>
                      </m:oMath>
                    </m:oMathPara>
                  </a14:m>
                  <a:endParaRPr lang="en-US" sz="1200" dirty="0"/>
                </a:p>
              </p:txBody>
            </p:sp>
          </mc:Choice>
          <mc:Fallback xmlns="">
            <p:sp>
              <p:nvSpPr>
                <p:cNvPr id="14" name="TextBox 13"/>
                <p:cNvSpPr txBox="1">
                  <a:spLocks noRot="1" noChangeAspect="1" noMove="1" noResize="1" noEditPoints="1" noAdjustHandles="1" noChangeArrowheads="1" noChangeShapeType="1" noTextEdit="1"/>
                </p:cNvSpPr>
                <p:nvPr/>
              </p:nvSpPr>
              <p:spPr>
                <a:xfrm>
                  <a:off x="4178926" y="3657013"/>
                  <a:ext cx="190245" cy="184666"/>
                </a:xfrm>
                <a:prstGeom prst="rect">
                  <a:avLst/>
                </a:prstGeom>
                <a:blipFill rotWithShape="0">
                  <a:blip r:embed="rId7"/>
                  <a:stretch>
                    <a:fillRect l="-29032" r="-3226"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20969" y="3657013"/>
                  <a:ext cx="19383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smtClean="0">
                                <a:latin typeface="Cambria Math" charset="0"/>
                                <a:ea typeface="Cambria Math" charset="0"/>
                                <a:cs typeface="Cambria Math" charset="0"/>
                              </a:rPr>
                              <m:t>𝛽</m:t>
                            </m:r>
                          </m:e>
                          <m:sub>
                            <m:r>
                              <a:rPr lang="en-US" sz="1200" b="0" i="1" smtClean="0">
                                <a:latin typeface="Cambria Math" charset="0"/>
                              </a:rPr>
                              <m:t>2</m:t>
                            </m:r>
                          </m:sub>
                        </m:sSub>
                      </m:oMath>
                    </m:oMathPara>
                  </a14:m>
                  <a:endParaRPr lang="en-US" sz="1200" dirty="0"/>
                </a:p>
              </p:txBody>
            </p:sp>
          </mc:Choice>
          <mc:Fallback xmlns="">
            <p:sp>
              <p:nvSpPr>
                <p:cNvPr id="15" name="TextBox 14"/>
                <p:cNvSpPr txBox="1">
                  <a:spLocks noRot="1" noChangeAspect="1" noMove="1" noResize="1" noEditPoints="1" noAdjustHandles="1" noChangeArrowheads="1" noChangeShapeType="1" noTextEdit="1"/>
                </p:cNvSpPr>
                <p:nvPr/>
              </p:nvSpPr>
              <p:spPr>
                <a:xfrm>
                  <a:off x="4320969" y="3657013"/>
                  <a:ext cx="193835" cy="184666"/>
                </a:xfrm>
                <a:prstGeom prst="rect">
                  <a:avLst/>
                </a:prstGeom>
                <a:blipFill rotWithShape="0">
                  <a:blip r:embed="rId8"/>
                  <a:stretch>
                    <a:fillRect l="-28125"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475675" y="3657013"/>
                  <a:ext cx="19383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smtClean="0">
                                <a:latin typeface="Cambria Math" charset="0"/>
                                <a:ea typeface="Cambria Math" charset="0"/>
                                <a:cs typeface="Cambria Math" charset="0"/>
                              </a:rPr>
                              <m:t>𝛽</m:t>
                            </m:r>
                          </m:e>
                          <m:sub>
                            <m:r>
                              <a:rPr lang="en-US" sz="1200" b="0" i="1" smtClean="0">
                                <a:latin typeface="Cambria Math" charset="0"/>
                              </a:rPr>
                              <m:t>3</m:t>
                            </m:r>
                          </m:sub>
                        </m:sSub>
                      </m:oMath>
                    </m:oMathPara>
                  </a14:m>
                  <a:endParaRPr lang="en-US" sz="12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475675" y="3657013"/>
                  <a:ext cx="193835" cy="184666"/>
                </a:xfrm>
                <a:prstGeom prst="rect">
                  <a:avLst/>
                </a:prstGeom>
                <a:blipFill rotWithShape="0">
                  <a:blip r:embed="rId9"/>
                  <a:stretch>
                    <a:fillRect l="-28125"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647809" y="3657013"/>
                  <a:ext cx="18857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smtClean="0">
                                <a:latin typeface="Cambria Math" charset="0"/>
                                <a:ea typeface="Cambria Math" charset="0"/>
                                <a:cs typeface="Cambria Math" charset="0"/>
                              </a:rPr>
                              <m:t>𝛽</m:t>
                            </m:r>
                          </m:e>
                          <m:sub>
                            <m:r>
                              <a:rPr lang="en-US" sz="1200" b="0" i="1" smtClean="0">
                                <a:latin typeface="Cambria Math" charset="0"/>
                              </a:rPr>
                              <m:t>4</m:t>
                            </m:r>
                          </m:sub>
                        </m:sSub>
                      </m:oMath>
                    </m:oMathPara>
                  </a14:m>
                  <a:endParaRPr lang="en-US" sz="1200" dirty="0"/>
                </a:p>
              </p:txBody>
            </p:sp>
          </mc:Choice>
          <mc:Fallback xmlns="">
            <p:sp>
              <p:nvSpPr>
                <p:cNvPr id="17" name="TextBox 16"/>
                <p:cNvSpPr txBox="1">
                  <a:spLocks noRot="1" noChangeAspect="1" noMove="1" noResize="1" noEditPoints="1" noAdjustHandles="1" noChangeArrowheads="1" noChangeShapeType="1" noTextEdit="1"/>
                </p:cNvSpPr>
                <p:nvPr/>
              </p:nvSpPr>
              <p:spPr>
                <a:xfrm>
                  <a:off x="4647809" y="3657013"/>
                  <a:ext cx="188578" cy="184666"/>
                </a:xfrm>
                <a:prstGeom prst="rect">
                  <a:avLst/>
                </a:prstGeom>
                <a:blipFill rotWithShape="0">
                  <a:blip r:embed="rId10"/>
                  <a:stretch>
                    <a:fillRect l="-29032" r="-3226"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800987" y="3657013"/>
                  <a:ext cx="19383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smtClean="0">
                                <a:latin typeface="Cambria Math" charset="0"/>
                                <a:ea typeface="Cambria Math" charset="0"/>
                                <a:cs typeface="Cambria Math" charset="0"/>
                              </a:rPr>
                              <m:t>𝛽</m:t>
                            </m:r>
                          </m:e>
                          <m:sub>
                            <m:r>
                              <a:rPr lang="en-US" sz="1200" b="0" i="1" smtClean="0">
                                <a:latin typeface="Cambria Math" panose="02040503050406030204" pitchFamily="18" charset="0"/>
                              </a:rPr>
                              <m:t>5</m:t>
                            </m:r>
                          </m:sub>
                        </m:sSub>
                      </m:oMath>
                    </m:oMathPara>
                  </a14:m>
                  <a:endParaRPr lang="en-US" sz="12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800987" y="3657013"/>
                  <a:ext cx="193835" cy="184666"/>
                </a:xfrm>
                <a:prstGeom prst="rect">
                  <a:avLst/>
                </a:prstGeom>
                <a:blipFill rotWithShape="0">
                  <a:blip r:embed="rId11"/>
                  <a:stretch>
                    <a:fillRect l="-29032" r="-3226" b="-36667"/>
                  </a:stretch>
                </a:blipFill>
              </p:spPr>
              <p:txBody>
                <a:bodyPr/>
                <a:lstStyle/>
                <a:p>
                  <a:r>
                    <a:rPr lang="en-US">
                      <a:noFill/>
                    </a:rPr>
                    <a:t> </a:t>
                  </a:r>
                </a:p>
              </p:txBody>
            </p:sp>
          </mc:Fallback>
        </mc:AlternateContent>
        <p:sp>
          <p:nvSpPr>
            <p:cNvPr id="19" name="Right Arrow 18"/>
            <p:cNvSpPr/>
            <p:nvPr/>
          </p:nvSpPr>
          <p:spPr>
            <a:xfrm>
              <a:off x="2395316" y="3380395"/>
              <a:ext cx="1503198" cy="171151"/>
            </a:xfrm>
            <a:prstGeom prst="rightArrow">
              <a:avLst>
                <a:gd name="adj1" fmla="val 50000"/>
                <a:gd name="adj2" fmla="val 18014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ight Arrow 19"/>
            <p:cNvSpPr/>
            <p:nvPr/>
          </p:nvSpPr>
          <p:spPr>
            <a:xfrm>
              <a:off x="5228452" y="3380395"/>
              <a:ext cx="1503198" cy="171151"/>
            </a:xfrm>
            <a:prstGeom prst="rightArrow">
              <a:avLst>
                <a:gd name="adj1" fmla="val 50000"/>
                <a:gd name="adj2" fmla="val 18014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p:cNvSpPr txBox="1"/>
                <p:nvPr/>
              </p:nvSpPr>
              <p:spPr>
                <a:xfrm>
                  <a:off x="3898514" y="1665005"/>
                  <a:ext cx="1346972" cy="461665"/>
                </a:xfrm>
                <a:prstGeom prst="rect">
                  <a:avLst/>
                </a:prstGeom>
                <a:noFill/>
              </p:spPr>
              <p:txBody>
                <a:bodyPr wrap="none" rtlCol="0">
                  <a:spAutoFit/>
                </a:bodyPr>
                <a:lstStyle/>
                <a:p>
                  <a14:m>
                    <m:oMath xmlns:m="http://schemas.openxmlformats.org/officeDocument/2006/math">
                      <m:r>
                        <a:rPr lang="en-US" sz="2400" b="1" i="1" dirty="0" smtClean="0">
                          <a:solidFill>
                            <a:srgbClr val="C00000"/>
                          </a:solidFill>
                          <a:latin typeface="Cambria Math" panose="02040503050406030204" pitchFamily="18" charset="0"/>
                          <a:ea typeface="Cambria Math" panose="02040503050406030204" pitchFamily="18" charset="0"/>
                        </a:rPr>
                        <m:t>𝑲</m:t>
                      </m:r>
                    </m:oMath>
                  </a14:m>
                  <a:r>
                    <a:rPr lang="en-US" sz="2400" b="1" dirty="0"/>
                    <a:t> </a:t>
                  </a:r>
                  <a:r>
                    <a:rPr lang="en-US" sz="2400" b="1" dirty="0" smtClean="0"/>
                    <a:t>topics:</a:t>
                  </a:r>
                  <a:endParaRPr lang="en-US" sz="2400"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3898514" y="1665005"/>
                  <a:ext cx="1346972" cy="461665"/>
                </a:xfrm>
                <a:prstGeom prst="rect">
                  <a:avLst/>
                </a:prstGeom>
                <a:blipFill rotWithShape="0">
                  <a:blip r:embed="rId12"/>
                  <a:stretch>
                    <a:fillRect l="-1364" t="-9211" r="-7727" b="-30263"/>
                  </a:stretch>
                </a:blipFill>
              </p:spPr>
              <p:txBody>
                <a:bodyPr/>
                <a:lstStyle/>
                <a:p>
                  <a:r>
                    <a:rPr lang="en-US">
                      <a:noFill/>
                    </a:rPr>
                    <a:t> </a:t>
                  </a:r>
                </a:p>
              </p:txBody>
            </p:sp>
          </mc:Fallback>
        </mc:AlternateContent>
        <p:sp>
          <p:nvSpPr>
            <p:cNvPr id="24" name="TextBox 23"/>
            <p:cNvSpPr txBox="1"/>
            <p:nvPr/>
          </p:nvSpPr>
          <p:spPr>
            <a:xfrm>
              <a:off x="5968081" y="1665005"/>
              <a:ext cx="3092792" cy="830997"/>
            </a:xfrm>
            <a:prstGeom prst="rect">
              <a:avLst/>
            </a:prstGeom>
            <a:noFill/>
          </p:spPr>
          <p:txBody>
            <a:bodyPr wrap="square" rtlCol="0">
              <a:spAutoFit/>
            </a:bodyPr>
            <a:lstStyle/>
            <a:p>
              <a:r>
                <a:rPr lang="en-US" sz="2400" b="1" dirty="0" smtClean="0"/>
                <a:t>Responses</a:t>
              </a:r>
            </a:p>
            <a:p>
              <a:r>
                <a:rPr lang="en-US" sz="2400" dirty="0" smtClean="0"/>
                <a:t>(e.g., service quality)</a:t>
              </a:r>
              <a:endParaRPr lang="en-US" sz="2400" dirty="0"/>
            </a:p>
          </p:txBody>
        </p:sp>
        <p:sp>
          <p:nvSpPr>
            <p:cNvPr id="25" name="Line Callout 1 24"/>
            <p:cNvSpPr/>
            <p:nvPr/>
          </p:nvSpPr>
          <p:spPr>
            <a:xfrm>
              <a:off x="4836388" y="3949030"/>
              <a:ext cx="4224485" cy="285091"/>
            </a:xfrm>
            <a:prstGeom prst="borderCallout1">
              <a:avLst>
                <a:gd name="adj1" fmla="val 48936"/>
                <a:gd name="adj2" fmla="val 98"/>
                <a:gd name="adj3" fmla="val -24248"/>
                <a:gd name="adj4" fmla="val -6489"/>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rgbClr val="C00000"/>
                  </a:solidFill>
                </a:rPr>
                <a:t>Proportion</a:t>
              </a:r>
              <a:r>
                <a:rPr lang="en-US" dirty="0" smtClean="0"/>
                <a:t> of predefined number of topics</a:t>
              </a:r>
              <a:endParaRPr lang="en-US" dirty="0"/>
            </a:p>
          </p:txBody>
        </p:sp>
        <p:sp>
          <p:nvSpPr>
            <p:cNvPr id="48" name="TextBox 47"/>
            <p:cNvSpPr txBox="1"/>
            <p:nvPr/>
          </p:nvSpPr>
          <p:spPr>
            <a:xfrm>
              <a:off x="908488" y="1333593"/>
              <a:ext cx="2517869" cy="400110"/>
            </a:xfrm>
            <a:prstGeom prst="rect">
              <a:avLst/>
            </a:prstGeom>
            <a:solidFill>
              <a:schemeClr val="bg1">
                <a:lumMod val="75000"/>
              </a:schemeClr>
            </a:solidFill>
          </p:spPr>
          <p:txBody>
            <a:bodyPr wrap="none" rtlCol="0">
              <a:spAutoFit/>
            </a:bodyPr>
            <a:lstStyle/>
            <a:p>
              <a:r>
                <a:rPr lang="en-US" sz="2000" b="1" dirty="0" smtClean="0"/>
                <a:t>Parametric Approach:</a:t>
              </a:r>
              <a:endParaRPr lang="en-US" sz="2000" b="1" dirty="0"/>
            </a:p>
          </p:txBody>
        </p:sp>
      </p:grpSp>
      <p:grpSp>
        <p:nvGrpSpPr>
          <p:cNvPr id="36" name="Group 35"/>
          <p:cNvGrpSpPr/>
          <p:nvPr/>
        </p:nvGrpSpPr>
        <p:grpSpPr>
          <a:xfrm>
            <a:off x="902404" y="3923047"/>
            <a:ext cx="8191571" cy="2901022"/>
            <a:chOff x="902404" y="3923047"/>
            <a:chExt cx="8191571" cy="2901022"/>
          </a:xfrm>
        </p:grpSpPr>
        <p:sp>
          <p:nvSpPr>
            <p:cNvPr id="46" name="Flowchart: Multidocument 45"/>
            <p:cNvSpPr/>
            <p:nvPr/>
          </p:nvSpPr>
          <p:spPr>
            <a:xfrm>
              <a:off x="4526474" y="4619097"/>
              <a:ext cx="1104574" cy="717071"/>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350"/>
            </a:p>
          </p:txBody>
        </p:sp>
        <p:grpSp>
          <p:nvGrpSpPr>
            <p:cNvPr id="26" name="Group 25"/>
            <p:cNvGrpSpPr/>
            <p:nvPr/>
          </p:nvGrpSpPr>
          <p:grpSpPr>
            <a:xfrm>
              <a:off x="3762063" y="4739636"/>
              <a:ext cx="1629109" cy="742147"/>
              <a:chOff x="3757445" y="1529998"/>
              <a:chExt cx="1629109" cy="742147"/>
            </a:xfrm>
          </p:grpSpPr>
          <p:sp>
            <p:nvSpPr>
              <p:cNvPr id="27" name="Flowchart: Document 26"/>
              <p:cNvSpPr/>
              <p:nvPr/>
            </p:nvSpPr>
            <p:spPr>
              <a:xfrm>
                <a:off x="4395641" y="1628493"/>
                <a:ext cx="990913" cy="643652"/>
              </a:xfrm>
              <a:prstGeom prst="flowChartDocument">
                <a:avLst/>
              </a:prstGeom>
              <a:solidFill>
                <a:srgbClr val="9C5BCD"/>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dist"/>
                <a:r>
                  <a:rPr lang="en-US" sz="1050" b="1" dirty="0"/>
                  <a:t>p</a:t>
                </a:r>
                <a:r>
                  <a:rPr lang="en-US" sz="1050" b="1" dirty="0" smtClean="0"/>
                  <a:t>icture  </a:t>
                </a:r>
                <a:r>
                  <a:rPr lang="en-US" sz="1050" b="1" dirty="0"/>
                  <a:t>0.04</a:t>
                </a:r>
              </a:p>
              <a:p>
                <a:pPr algn="dist"/>
                <a:r>
                  <a:rPr lang="en-US" sz="1050" b="1" dirty="0"/>
                  <a:t>v</a:t>
                </a:r>
                <a:r>
                  <a:rPr lang="en-US" sz="1050" b="1" dirty="0" smtClean="0"/>
                  <a:t>ideo    </a:t>
                </a:r>
                <a:r>
                  <a:rPr lang="en-US" sz="1050" b="1" dirty="0"/>
                  <a:t>0.02</a:t>
                </a:r>
              </a:p>
              <a:p>
                <a:pPr algn="dist"/>
                <a:r>
                  <a:rPr lang="en-US" sz="1050" b="1" dirty="0"/>
                  <a:t>tutorial </a:t>
                </a:r>
                <a:r>
                  <a:rPr lang="en-US" sz="1050" b="1" dirty="0" smtClean="0"/>
                  <a:t>  0.01</a:t>
                </a:r>
                <a:endParaRPr lang="en-US" sz="1050" b="1" dirty="0"/>
              </a:p>
            </p:txBody>
          </p:sp>
          <p:sp>
            <p:nvSpPr>
              <p:cNvPr id="28" name="Flowchart: Document 27"/>
              <p:cNvSpPr/>
              <p:nvPr/>
            </p:nvSpPr>
            <p:spPr>
              <a:xfrm>
                <a:off x="4238623" y="1529998"/>
                <a:ext cx="990913" cy="643652"/>
              </a:xfrm>
              <a:prstGeom prst="flowChart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dist"/>
                <a:r>
                  <a:rPr lang="en-US" sz="1050" b="1" dirty="0" smtClean="0"/>
                  <a:t>price     </a:t>
                </a:r>
                <a:r>
                  <a:rPr lang="en-US" sz="1050" b="1" dirty="0"/>
                  <a:t>0.05</a:t>
                </a:r>
              </a:p>
              <a:p>
                <a:pPr algn="dist"/>
                <a:r>
                  <a:rPr lang="en-US" sz="1050" b="1" dirty="0"/>
                  <a:t>delivery </a:t>
                </a:r>
                <a:r>
                  <a:rPr lang="en-US" sz="1050" b="1" dirty="0" smtClean="0"/>
                  <a:t>0.04</a:t>
                </a:r>
                <a:endParaRPr lang="en-US" sz="1050" b="1" dirty="0"/>
              </a:p>
              <a:p>
                <a:pPr algn="dist"/>
                <a:r>
                  <a:rPr lang="en-US" sz="1050" b="1" dirty="0"/>
                  <a:t>service </a:t>
                </a:r>
                <a:r>
                  <a:rPr lang="en-US" sz="1050" b="1" dirty="0" smtClean="0"/>
                  <a:t>  0.01</a:t>
                </a:r>
                <a:endParaRPr lang="en-US" sz="1050" b="1" dirty="0"/>
              </a:p>
            </p:txBody>
          </p:sp>
          <p:sp>
            <p:nvSpPr>
              <p:cNvPr id="29" name="Flowchart: Document 28"/>
              <p:cNvSpPr/>
              <p:nvPr/>
            </p:nvSpPr>
            <p:spPr>
              <a:xfrm>
                <a:off x="4076543" y="1608550"/>
                <a:ext cx="990913" cy="643652"/>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dist"/>
                <a:r>
                  <a:rPr lang="en-US" sz="1050" b="1" dirty="0"/>
                  <a:t>model </a:t>
                </a:r>
                <a:r>
                  <a:rPr lang="en-US" sz="1050" b="1" dirty="0" smtClean="0"/>
                  <a:t>   0.03</a:t>
                </a:r>
                <a:endParaRPr lang="en-US" sz="1050" b="1" dirty="0"/>
              </a:p>
              <a:p>
                <a:pPr algn="dist"/>
                <a:r>
                  <a:rPr lang="en-US" sz="1050" b="1" dirty="0"/>
                  <a:t>device </a:t>
                </a:r>
                <a:r>
                  <a:rPr lang="en-US" sz="1050" b="1" dirty="0" smtClean="0"/>
                  <a:t>   0.01</a:t>
                </a:r>
                <a:endParaRPr lang="en-US" sz="1050" b="1" dirty="0"/>
              </a:p>
              <a:p>
                <a:pPr algn="dist"/>
                <a:r>
                  <a:rPr lang="en-US" sz="1050" b="1" dirty="0"/>
                  <a:t>machine </a:t>
                </a:r>
                <a:r>
                  <a:rPr lang="en-US" sz="1050" b="1" dirty="0" smtClean="0"/>
                  <a:t>0.01</a:t>
                </a:r>
                <a:endParaRPr lang="en-US" sz="1050" b="1" dirty="0"/>
              </a:p>
            </p:txBody>
          </p:sp>
          <p:sp>
            <p:nvSpPr>
              <p:cNvPr id="30" name="Flowchart: Document 29"/>
              <p:cNvSpPr/>
              <p:nvPr/>
            </p:nvSpPr>
            <p:spPr>
              <a:xfrm>
                <a:off x="3914463" y="1529998"/>
                <a:ext cx="997600" cy="643652"/>
              </a:xfrm>
              <a:prstGeom prst="flowChartDocumen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noAutofit/>
              </a:bodyPr>
              <a:lstStyle/>
              <a:p>
                <a:pPr algn="dist"/>
                <a:r>
                  <a:rPr lang="en-US" sz="1050" b="1" dirty="0" err="1" smtClean="0"/>
                  <a:t>cvv</a:t>
                </a:r>
                <a:r>
                  <a:rPr lang="en-US" sz="1050" b="1" dirty="0" smtClean="0"/>
                  <a:t>      0.03</a:t>
                </a:r>
                <a:endParaRPr lang="en-US" sz="1050" b="1" dirty="0"/>
              </a:p>
              <a:p>
                <a:pPr algn="dist"/>
                <a:r>
                  <a:rPr lang="en-US" sz="1050" b="1" dirty="0" err="1"/>
                  <a:t>v</a:t>
                </a:r>
                <a:r>
                  <a:rPr lang="en-US" sz="1050" b="1" dirty="0" err="1" smtClean="0"/>
                  <a:t>bv</a:t>
                </a:r>
                <a:r>
                  <a:rPr lang="en-US" sz="1050" b="1" dirty="0" smtClean="0"/>
                  <a:t>     0.03</a:t>
                </a:r>
                <a:endParaRPr lang="en-US" sz="1050" b="1" dirty="0"/>
              </a:p>
              <a:p>
                <a:pPr algn="dist"/>
                <a:r>
                  <a:rPr lang="en-US" sz="1050" b="1" dirty="0" err="1" smtClean="0"/>
                  <a:t>ssn</a:t>
                </a:r>
                <a:r>
                  <a:rPr lang="en-US" sz="1050" b="1" dirty="0" smtClean="0"/>
                  <a:t>     0.02</a:t>
                </a:r>
                <a:endParaRPr lang="en-US" sz="1050" b="1" dirty="0"/>
              </a:p>
            </p:txBody>
          </p:sp>
          <p:sp>
            <p:nvSpPr>
              <p:cNvPr id="31" name="Flowchart: Document 30"/>
              <p:cNvSpPr/>
              <p:nvPr/>
            </p:nvSpPr>
            <p:spPr>
              <a:xfrm>
                <a:off x="3757445" y="1611625"/>
                <a:ext cx="997600" cy="643652"/>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dist"/>
                <a:r>
                  <a:rPr lang="en-US" sz="1050" b="1" dirty="0" err="1" smtClean="0"/>
                  <a:t>pos</a:t>
                </a:r>
                <a:r>
                  <a:rPr lang="en-US" sz="1050" b="1" dirty="0" smtClean="0"/>
                  <a:t>     0.04</a:t>
                </a:r>
                <a:endParaRPr lang="en-US" sz="1050" b="1" dirty="0"/>
              </a:p>
              <a:p>
                <a:pPr algn="dist"/>
                <a:r>
                  <a:rPr lang="en-US" sz="1050" b="1" dirty="0" smtClean="0"/>
                  <a:t>skimmer </a:t>
                </a:r>
                <a:r>
                  <a:rPr lang="en-US" sz="1050" b="1" dirty="0"/>
                  <a:t>0.02</a:t>
                </a:r>
              </a:p>
              <a:p>
                <a:pPr algn="dist"/>
                <a:r>
                  <a:rPr lang="en-US" sz="1050" b="1" dirty="0" smtClean="0"/>
                  <a:t>encrypt  0.01</a:t>
                </a:r>
                <a:endParaRPr lang="en-US" sz="1050" b="1" dirty="0"/>
              </a:p>
            </p:txBody>
          </p:sp>
        </p:grpSp>
        <p:sp>
          <p:nvSpPr>
            <p:cNvPr id="32" name="TextBox 31"/>
            <p:cNvSpPr txBox="1"/>
            <p:nvPr/>
          </p:nvSpPr>
          <p:spPr>
            <a:xfrm>
              <a:off x="913106" y="4237328"/>
              <a:ext cx="1949957" cy="830997"/>
            </a:xfrm>
            <a:prstGeom prst="rect">
              <a:avLst/>
            </a:prstGeom>
            <a:noFill/>
          </p:spPr>
          <p:txBody>
            <a:bodyPr wrap="none" rtlCol="0">
              <a:spAutoFit/>
            </a:bodyPr>
            <a:lstStyle/>
            <a:p>
              <a:r>
                <a:rPr lang="en-US" sz="2400" b="1" dirty="0" smtClean="0"/>
                <a:t>Documents</a:t>
              </a:r>
            </a:p>
            <a:p>
              <a:r>
                <a:rPr lang="en-US" sz="2400" dirty="0" smtClean="0"/>
                <a:t>(e.g., reviews)</a:t>
              </a:r>
              <a:endParaRPr lang="en-US" sz="2400" dirty="0"/>
            </a:p>
          </p:txBody>
        </p:sp>
        <mc:AlternateContent xmlns:mc="http://schemas.openxmlformats.org/markup-compatibility/2006" xmlns:a14="http://schemas.microsoft.com/office/drawing/2010/main">
          <mc:Choice Requires="a14">
            <p:sp>
              <p:nvSpPr>
                <p:cNvPr id="33" name="Flowchart: Card 32"/>
                <p:cNvSpPr/>
                <p:nvPr/>
              </p:nvSpPr>
              <p:spPr>
                <a:xfrm>
                  <a:off x="1131453" y="5601863"/>
                  <a:ext cx="1274620" cy="895928"/>
                </a:xfrm>
                <a:prstGeom prst="flowChartPunchedCar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 </a:t>
                  </a:r>
                  <a14:m>
                    <m:oMath xmlns:m="http://schemas.openxmlformats.org/officeDocument/2006/math">
                      <m:r>
                        <a:rPr lang="en-US" sz="3200" b="1" i="1" dirty="0" smtClean="0">
                          <a:solidFill>
                            <a:schemeClr val="tx1"/>
                          </a:solidFill>
                          <a:latin typeface="Cambria Math" panose="02040503050406030204" pitchFamily="18" charset="0"/>
                        </a:rPr>
                        <m:t>𝒘</m:t>
                      </m:r>
                    </m:oMath>
                  </a14:m>
                  <a:endParaRPr lang="en-US" b="1" dirty="0">
                    <a:solidFill>
                      <a:schemeClr val="tx1"/>
                    </a:solidFill>
                  </a:endParaRPr>
                </a:p>
              </p:txBody>
            </p:sp>
          </mc:Choice>
          <mc:Fallback xmlns="">
            <p:sp>
              <p:nvSpPr>
                <p:cNvPr id="33" name="Flowchart: Card 32"/>
                <p:cNvSpPr>
                  <a:spLocks noRot="1" noChangeAspect="1" noMove="1" noResize="1" noEditPoints="1" noAdjustHandles="1" noChangeArrowheads="1" noChangeShapeType="1" noTextEdit="1"/>
                </p:cNvSpPr>
                <p:nvPr/>
              </p:nvSpPr>
              <p:spPr>
                <a:xfrm>
                  <a:off x="1131453" y="5601863"/>
                  <a:ext cx="1274620" cy="895928"/>
                </a:xfrm>
                <a:prstGeom prst="flowChartPunchedCard">
                  <a:avLst/>
                </a:prstGeom>
                <a:blipFill rotWithShape="0">
                  <a:blip r:embed="rId13"/>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Oval 34"/>
                <p:cNvSpPr/>
                <p:nvPr/>
              </p:nvSpPr>
              <p:spPr>
                <a:xfrm>
                  <a:off x="6747163" y="5713362"/>
                  <a:ext cx="672929" cy="672929"/>
                </a:xfrm>
                <a:prstGeom prst="ellipse">
                  <a:avLst/>
                </a:prstGeom>
                <a:solidFill>
                  <a:schemeClr val="bg1"/>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right"/>
                      </m:oMathParaPr>
                      <m:oMath xmlns:m="http://schemas.openxmlformats.org/officeDocument/2006/math">
                        <m:r>
                          <a:rPr lang="en-US" sz="3200" b="1" i="1" dirty="0" smtClean="0">
                            <a:latin typeface="Cambria Math" panose="02040503050406030204" pitchFamily="18" charset="0"/>
                          </a:rPr>
                          <m:t>𝒚</m:t>
                        </m:r>
                      </m:oMath>
                    </m:oMathPara>
                  </a14:m>
                  <a:endParaRPr lang="en-US" sz="2400" b="1" dirty="0"/>
                </a:p>
              </p:txBody>
            </p:sp>
          </mc:Choice>
          <mc:Fallback xmlns="">
            <p:sp>
              <p:nvSpPr>
                <p:cNvPr id="35" name="Oval 34"/>
                <p:cNvSpPr>
                  <a:spLocks noRot="1" noChangeAspect="1" noMove="1" noResize="1" noEditPoints="1" noAdjustHandles="1" noChangeArrowheads="1" noChangeShapeType="1" noTextEdit="1"/>
                </p:cNvSpPr>
                <p:nvPr/>
              </p:nvSpPr>
              <p:spPr>
                <a:xfrm>
                  <a:off x="6747163" y="5713362"/>
                  <a:ext cx="672929" cy="672929"/>
                </a:xfrm>
                <a:prstGeom prst="ellipse">
                  <a:avLst/>
                </a:prstGeom>
                <a:blipFill rotWithShape="0">
                  <a:blip r:embed="rId14"/>
                  <a:stretch>
                    <a:fillRect/>
                  </a:stretch>
                </a:blipFill>
                <a:ln w="19050">
                  <a:solidFill>
                    <a:schemeClr val="tx1"/>
                  </a:solidFill>
                </a:ln>
              </p:spPr>
              <p:txBody>
                <a:bodyPr/>
                <a:lstStyle/>
                <a:p>
                  <a:r>
                    <a:rPr lang="en-US">
                      <a:noFill/>
                    </a:rPr>
                    <a:t> </a:t>
                  </a:r>
                </a:p>
              </p:txBody>
            </p:sp>
          </mc:Fallback>
        </mc:AlternateContent>
        <p:sp>
          <p:nvSpPr>
            <p:cNvPr id="41" name="Right Arrow 40"/>
            <p:cNvSpPr/>
            <p:nvPr/>
          </p:nvSpPr>
          <p:spPr>
            <a:xfrm>
              <a:off x="2399934" y="5971195"/>
              <a:ext cx="1503198" cy="171151"/>
            </a:xfrm>
            <a:prstGeom prst="rightArrow">
              <a:avLst>
                <a:gd name="adj1" fmla="val 50000"/>
                <a:gd name="adj2" fmla="val 18014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ight Arrow 41"/>
            <p:cNvSpPr/>
            <p:nvPr/>
          </p:nvSpPr>
          <p:spPr>
            <a:xfrm>
              <a:off x="5233070" y="5971195"/>
              <a:ext cx="1503198" cy="171151"/>
            </a:xfrm>
            <a:prstGeom prst="rightArrow">
              <a:avLst>
                <a:gd name="adj1" fmla="val 50000"/>
                <a:gd name="adj2" fmla="val 18014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3903132" y="4237328"/>
                  <a:ext cx="1372620" cy="461665"/>
                </a:xfrm>
                <a:prstGeom prst="rect">
                  <a:avLst/>
                </a:prstGeom>
                <a:noFill/>
              </p:spPr>
              <p:txBody>
                <a:bodyPr wrap="none" rtlCol="0">
                  <a:spAutoFit/>
                </a:bodyPr>
                <a:lstStyle/>
                <a:p>
                  <a14:m>
                    <m:oMath xmlns:m="http://schemas.openxmlformats.org/officeDocument/2006/math">
                      <m:r>
                        <a:rPr lang="en-US" sz="2400" b="1" i="1" dirty="0">
                          <a:solidFill>
                            <a:srgbClr val="C00000"/>
                          </a:solidFill>
                          <a:latin typeface="Cambria Math" panose="02040503050406030204" pitchFamily="18" charset="0"/>
                          <a:ea typeface="Cambria Math" panose="02040503050406030204" pitchFamily="18" charset="0"/>
                        </a:rPr>
                        <m:t>∞</m:t>
                      </m:r>
                    </m:oMath>
                  </a14:m>
                  <a:r>
                    <a:rPr lang="en-US" sz="2400" b="1" dirty="0" smtClean="0"/>
                    <a:t> topics:</a:t>
                  </a:r>
                  <a:endParaRPr lang="en-US" sz="2400" b="1" dirty="0"/>
                </a:p>
              </p:txBody>
            </p:sp>
          </mc:Choice>
          <mc:Fallback xmlns="">
            <p:sp>
              <p:nvSpPr>
                <p:cNvPr id="43" name="TextBox 42"/>
                <p:cNvSpPr txBox="1">
                  <a:spLocks noRot="1" noChangeAspect="1" noMove="1" noResize="1" noEditPoints="1" noAdjustHandles="1" noChangeArrowheads="1" noChangeShapeType="1" noTextEdit="1"/>
                </p:cNvSpPr>
                <p:nvPr/>
              </p:nvSpPr>
              <p:spPr>
                <a:xfrm>
                  <a:off x="3903132" y="4237328"/>
                  <a:ext cx="1372620" cy="461665"/>
                </a:xfrm>
                <a:prstGeom prst="rect">
                  <a:avLst/>
                </a:prstGeom>
                <a:blipFill rotWithShape="0">
                  <a:blip r:embed="rId15"/>
                  <a:stretch>
                    <a:fillRect t="-9211" r="-7556" b="-30263"/>
                  </a:stretch>
                </a:blipFill>
              </p:spPr>
              <p:txBody>
                <a:bodyPr/>
                <a:lstStyle/>
                <a:p>
                  <a:r>
                    <a:rPr lang="en-US">
                      <a:noFill/>
                    </a:rPr>
                    <a:t> </a:t>
                  </a:r>
                </a:p>
              </p:txBody>
            </p:sp>
          </mc:Fallback>
        </mc:AlternateContent>
        <p:sp>
          <p:nvSpPr>
            <p:cNvPr id="44" name="TextBox 43"/>
            <p:cNvSpPr txBox="1"/>
            <p:nvPr/>
          </p:nvSpPr>
          <p:spPr>
            <a:xfrm>
              <a:off x="5972699" y="4237328"/>
              <a:ext cx="3092792" cy="830997"/>
            </a:xfrm>
            <a:prstGeom prst="rect">
              <a:avLst/>
            </a:prstGeom>
            <a:noFill/>
          </p:spPr>
          <p:txBody>
            <a:bodyPr wrap="square" rtlCol="0">
              <a:spAutoFit/>
            </a:bodyPr>
            <a:lstStyle/>
            <a:p>
              <a:r>
                <a:rPr lang="en-US" sz="2400" b="1" dirty="0" smtClean="0"/>
                <a:t>Responses</a:t>
              </a:r>
            </a:p>
            <a:p>
              <a:r>
                <a:rPr lang="en-US" sz="2400" dirty="0" smtClean="0"/>
                <a:t>(e.g., service quality)</a:t>
              </a:r>
              <a:endParaRPr lang="en-US" sz="2400" dirty="0"/>
            </a:p>
          </p:txBody>
        </p:sp>
        <p:pic>
          <p:nvPicPr>
            <p:cNvPr id="50" name="Picture 49"/>
            <p:cNvPicPr>
              <a:picLocks noChangeAspect="1"/>
            </p:cNvPicPr>
            <p:nvPr/>
          </p:nvPicPr>
          <p:blipFill>
            <a:blip r:embed="rId16"/>
            <a:stretch>
              <a:fillRect/>
            </a:stretch>
          </p:blipFill>
          <p:spPr>
            <a:xfrm>
              <a:off x="3960450" y="5612612"/>
              <a:ext cx="1257984" cy="895350"/>
            </a:xfrm>
            <a:prstGeom prst="rect">
              <a:avLst/>
            </a:prstGeom>
            <a:ln w="19050">
              <a:solidFill>
                <a:schemeClr val="tx1"/>
              </a:solidFill>
            </a:ln>
          </p:spPr>
        </p:pic>
        <p:sp>
          <p:nvSpPr>
            <p:cNvPr id="47" name="Line Callout 1 46"/>
            <p:cNvSpPr/>
            <p:nvPr/>
          </p:nvSpPr>
          <p:spPr>
            <a:xfrm>
              <a:off x="4869490" y="6538978"/>
              <a:ext cx="4224485" cy="285091"/>
            </a:xfrm>
            <a:prstGeom prst="borderCallout1">
              <a:avLst>
                <a:gd name="adj1" fmla="val 48936"/>
                <a:gd name="adj2" fmla="val 98"/>
                <a:gd name="adj3" fmla="val -11289"/>
                <a:gd name="adj4" fmla="val -6926"/>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rgbClr val="C00000"/>
                  </a:solidFill>
                </a:rPr>
                <a:t>Distribution</a:t>
              </a:r>
              <a:r>
                <a:rPr lang="en-US" dirty="0" smtClean="0">
                  <a:solidFill>
                    <a:srgbClr val="C00000"/>
                  </a:solidFill>
                </a:rPr>
                <a:t> </a:t>
              </a:r>
              <a:r>
                <a:rPr lang="en-US" dirty="0" smtClean="0"/>
                <a:t>of unlimited number of topics</a:t>
              </a:r>
              <a:endParaRPr lang="en-US" dirty="0"/>
            </a:p>
          </p:txBody>
        </p:sp>
        <p:sp>
          <p:nvSpPr>
            <p:cNvPr id="49" name="TextBox 48"/>
            <p:cNvSpPr txBox="1"/>
            <p:nvPr/>
          </p:nvSpPr>
          <p:spPr>
            <a:xfrm>
              <a:off x="902404" y="3923047"/>
              <a:ext cx="2996110" cy="400110"/>
            </a:xfrm>
            <a:prstGeom prst="rect">
              <a:avLst/>
            </a:prstGeom>
            <a:solidFill>
              <a:schemeClr val="bg1">
                <a:lumMod val="75000"/>
              </a:schemeClr>
            </a:solidFill>
          </p:spPr>
          <p:txBody>
            <a:bodyPr wrap="square" rtlCol="0">
              <a:spAutoFit/>
            </a:bodyPr>
            <a:lstStyle/>
            <a:p>
              <a:r>
                <a:rPr lang="en-US" sz="2000" b="1" dirty="0" smtClean="0"/>
                <a:t>Nonparametric Approach:</a:t>
              </a:r>
              <a:endParaRPr lang="en-US" sz="2000" b="1" dirty="0"/>
            </a:p>
          </p:txBody>
        </p:sp>
      </p:grpSp>
    </p:spTree>
    <p:extLst>
      <p:ext uri="{BB962C8B-B14F-4D97-AF65-F5344CB8AC3E}">
        <p14:creationId xmlns:p14="http://schemas.microsoft.com/office/powerpoint/2010/main" val="398195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1391" y="3507035"/>
            <a:ext cx="6867525" cy="2695575"/>
          </a:xfrm>
          <a:prstGeom prst="rect">
            <a:avLst/>
          </a:prstGeom>
        </p:spPr>
      </p:pic>
      <p:sp>
        <p:nvSpPr>
          <p:cNvPr id="2" name="Title 1"/>
          <p:cNvSpPr>
            <a:spLocks noGrp="1"/>
          </p:cNvSpPr>
          <p:nvPr>
            <p:ph type="title"/>
          </p:nvPr>
        </p:nvSpPr>
        <p:spPr/>
        <p:txBody>
          <a:bodyPr>
            <a:normAutofit/>
          </a:bodyPr>
          <a:lstStyle/>
          <a:p>
            <a:r>
              <a:rPr lang="en-US" dirty="0" smtClean="0"/>
              <a:t>Supervised HDP: Nonparametric Supervised Topic Model</a:t>
            </a:r>
            <a:endParaRPr lang="en-US" dirty="0"/>
          </a:p>
        </p:txBody>
      </p:sp>
      <p:sp>
        <p:nvSpPr>
          <p:cNvPr id="3" name="Slide Number Placeholder 2"/>
          <p:cNvSpPr>
            <a:spLocks noGrp="1"/>
          </p:cNvSpPr>
          <p:nvPr>
            <p:ph type="sldNum" sz="quarter" idx="12"/>
          </p:nvPr>
        </p:nvSpPr>
        <p:spPr/>
        <p:txBody>
          <a:bodyPr/>
          <a:lstStyle/>
          <a:p>
            <a:fld id="{EA95A752-284A-4133-95AE-4EC9FB72B490}" type="slidenum">
              <a:rPr lang="en-US" smtClean="0"/>
              <a:t>39</a:t>
            </a:fld>
            <a:endParaRPr lang="en-US"/>
          </a:p>
        </p:txBody>
      </p:sp>
      <p:sp>
        <p:nvSpPr>
          <p:cNvPr id="11" name="Rectangle 10"/>
          <p:cNvSpPr/>
          <p:nvPr/>
        </p:nvSpPr>
        <p:spPr>
          <a:xfrm>
            <a:off x="2475141" y="2276494"/>
            <a:ext cx="1199479" cy="2769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69368" y="2286019"/>
            <a:ext cx="1218310" cy="2769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00191" y="1999495"/>
            <a:ext cx="1360802" cy="553998"/>
          </a:xfrm>
          <a:prstGeom prst="rect">
            <a:avLst/>
          </a:prstGeom>
          <a:noFill/>
        </p:spPr>
        <p:txBody>
          <a:bodyPr wrap="square" lIns="0" tIns="0" rIns="0" bIns="0" rtlCol="0">
            <a:spAutoFit/>
          </a:bodyPr>
          <a:lstStyle/>
          <a:p>
            <a:pPr algn="ctr"/>
            <a:r>
              <a:rPr lang="en-US" dirty="0" smtClean="0">
                <a:solidFill>
                  <a:srgbClr val="343A9A"/>
                </a:solidFill>
              </a:rPr>
              <a:t>Corpus Topic </a:t>
            </a:r>
            <a:r>
              <a:rPr lang="en-US" dirty="0">
                <a:solidFill>
                  <a:srgbClr val="343A9A"/>
                </a:solidFill>
              </a:rPr>
              <a:t>Distribution</a:t>
            </a:r>
          </a:p>
        </p:txBody>
      </p:sp>
      <p:cxnSp>
        <p:nvCxnSpPr>
          <p:cNvPr id="20" name="Straight Arrow Connector 19"/>
          <p:cNvCxnSpPr/>
          <p:nvPr/>
        </p:nvCxnSpPr>
        <p:spPr>
          <a:xfrm>
            <a:off x="1580592" y="2563019"/>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272833" y="1999495"/>
            <a:ext cx="1630990" cy="553998"/>
          </a:xfrm>
          <a:prstGeom prst="rect">
            <a:avLst/>
          </a:prstGeom>
          <a:noFill/>
        </p:spPr>
        <p:txBody>
          <a:bodyPr wrap="square" lIns="0" tIns="0" rIns="0" bIns="0" rtlCol="0">
            <a:spAutoFit/>
          </a:bodyPr>
          <a:lstStyle/>
          <a:p>
            <a:pPr algn="ctr"/>
            <a:r>
              <a:rPr lang="en-US" dirty="0" smtClean="0">
                <a:solidFill>
                  <a:srgbClr val="343A9A"/>
                </a:solidFill>
              </a:rPr>
              <a:t>Document Topic </a:t>
            </a:r>
            <a:r>
              <a:rPr lang="en-US" dirty="0">
                <a:solidFill>
                  <a:srgbClr val="343A9A"/>
                </a:solidFill>
              </a:rPr>
              <a:t>Distribution</a:t>
            </a:r>
          </a:p>
        </p:txBody>
      </p:sp>
      <p:cxnSp>
        <p:nvCxnSpPr>
          <p:cNvPr id="22" name="Straight Arrow Connector 21"/>
          <p:cNvCxnSpPr/>
          <p:nvPr/>
        </p:nvCxnSpPr>
        <p:spPr>
          <a:xfrm>
            <a:off x="3088328" y="2563019"/>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105137" y="1999495"/>
            <a:ext cx="962026" cy="553998"/>
          </a:xfrm>
          <a:prstGeom prst="rect">
            <a:avLst/>
          </a:prstGeom>
          <a:noFill/>
        </p:spPr>
        <p:txBody>
          <a:bodyPr wrap="square" lIns="0" tIns="0" rIns="0" bIns="0" rtlCol="0">
            <a:spAutoFit/>
          </a:bodyPr>
          <a:lstStyle/>
          <a:p>
            <a:pPr algn="ctr"/>
            <a:r>
              <a:rPr lang="en-US" dirty="0" smtClean="0">
                <a:solidFill>
                  <a:srgbClr val="343A9A"/>
                </a:solidFill>
              </a:rPr>
              <a:t>Per-word Topic</a:t>
            </a:r>
            <a:endParaRPr lang="en-US" dirty="0">
              <a:solidFill>
                <a:srgbClr val="343A9A"/>
              </a:solidFill>
            </a:endParaRPr>
          </a:p>
        </p:txBody>
      </p:sp>
      <p:cxnSp>
        <p:nvCxnSpPr>
          <p:cNvPr id="26" name="Straight Arrow Connector 25"/>
          <p:cNvCxnSpPr/>
          <p:nvPr/>
        </p:nvCxnSpPr>
        <p:spPr>
          <a:xfrm>
            <a:off x="4586150" y="2563019"/>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660108" y="1999495"/>
            <a:ext cx="962026" cy="553998"/>
          </a:xfrm>
          <a:prstGeom prst="rect">
            <a:avLst/>
          </a:prstGeom>
          <a:noFill/>
        </p:spPr>
        <p:txBody>
          <a:bodyPr wrap="square" lIns="0" tIns="0" rIns="0" bIns="0" rtlCol="0">
            <a:spAutoFit/>
          </a:bodyPr>
          <a:lstStyle/>
          <a:p>
            <a:pPr algn="ctr"/>
            <a:r>
              <a:rPr lang="en-US" dirty="0">
                <a:solidFill>
                  <a:srgbClr val="343A9A"/>
                </a:solidFill>
              </a:rPr>
              <a:t>Observed Word</a:t>
            </a:r>
          </a:p>
        </p:txBody>
      </p:sp>
      <p:cxnSp>
        <p:nvCxnSpPr>
          <p:cNvPr id="28" name="Straight Arrow Connector 27"/>
          <p:cNvCxnSpPr/>
          <p:nvPr/>
        </p:nvCxnSpPr>
        <p:spPr>
          <a:xfrm>
            <a:off x="6141121" y="2563019"/>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176890" y="2011255"/>
            <a:ext cx="962026" cy="276999"/>
          </a:xfrm>
          <a:prstGeom prst="rect">
            <a:avLst/>
          </a:prstGeom>
          <a:noFill/>
        </p:spPr>
        <p:txBody>
          <a:bodyPr wrap="square" lIns="0" tIns="0" rIns="0" bIns="0" rtlCol="0">
            <a:spAutoFit/>
          </a:bodyPr>
          <a:lstStyle/>
          <a:p>
            <a:pPr algn="ctr"/>
            <a:r>
              <a:rPr lang="en-US" dirty="0" smtClean="0">
                <a:solidFill>
                  <a:srgbClr val="343A9A"/>
                </a:solidFill>
              </a:rPr>
              <a:t>Response</a:t>
            </a:r>
            <a:endParaRPr lang="en-US" dirty="0">
              <a:solidFill>
                <a:srgbClr val="343A9A"/>
              </a:solidFill>
            </a:endParaRPr>
          </a:p>
        </p:txBody>
      </p:sp>
      <p:cxnSp>
        <p:nvCxnSpPr>
          <p:cNvPr id="31" name="Straight Arrow Connector 30"/>
          <p:cNvCxnSpPr/>
          <p:nvPr/>
        </p:nvCxnSpPr>
        <p:spPr>
          <a:xfrm>
            <a:off x="7657903" y="2574779"/>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879275" y="5685670"/>
            <a:ext cx="1187888" cy="276999"/>
          </a:xfrm>
          <a:prstGeom prst="rect">
            <a:avLst/>
          </a:prstGeom>
          <a:noFill/>
        </p:spPr>
        <p:txBody>
          <a:bodyPr wrap="square" lIns="0" tIns="0" rIns="0" bIns="0" rtlCol="0">
            <a:spAutoFit/>
          </a:bodyPr>
          <a:lstStyle/>
          <a:p>
            <a:pPr algn="ctr"/>
            <a:r>
              <a:rPr lang="en-US" dirty="0" smtClean="0">
                <a:solidFill>
                  <a:srgbClr val="343A9A"/>
                </a:solidFill>
              </a:rPr>
              <a:t>Coefficient</a:t>
            </a:r>
            <a:endParaRPr lang="en-US" dirty="0">
              <a:solidFill>
                <a:srgbClr val="343A9A"/>
              </a:solidFill>
            </a:endParaRPr>
          </a:p>
        </p:txBody>
      </p:sp>
      <p:cxnSp>
        <p:nvCxnSpPr>
          <p:cNvPr id="34" name="Straight Arrow Connector 33"/>
          <p:cNvCxnSpPr/>
          <p:nvPr/>
        </p:nvCxnSpPr>
        <p:spPr>
          <a:xfrm>
            <a:off x="5067164" y="5824169"/>
            <a:ext cx="698063" cy="0"/>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1981496" y="6249906"/>
            <a:ext cx="2044817" cy="369332"/>
            <a:chOff x="6440808" y="5911295"/>
            <a:chExt cx="2044817" cy="369332"/>
          </a:xfrm>
        </p:grpSpPr>
        <p:sp>
          <p:nvSpPr>
            <p:cNvPr id="37" name="Oval 36"/>
            <p:cNvSpPr/>
            <p:nvPr/>
          </p:nvSpPr>
          <p:spPr>
            <a:xfrm>
              <a:off x="6440808" y="5956813"/>
              <a:ext cx="306649" cy="306649"/>
            </a:xfrm>
            <a:prstGeom prst="ellipse">
              <a:avLst/>
            </a:prstGeom>
            <a:solidFill>
              <a:schemeClr val="bg1"/>
            </a:solidFill>
            <a:ln w="190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TextBox 37"/>
            <p:cNvSpPr txBox="1"/>
            <p:nvPr/>
          </p:nvSpPr>
          <p:spPr>
            <a:xfrm>
              <a:off x="6747457" y="5911295"/>
              <a:ext cx="1738168" cy="369332"/>
            </a:xfrm>
            <a:prstGeom prst="rect">
              <a:avLst/>
            </a:prstGeom>
            <a:noFill/>
          </p:spPr>
          <p:txBody>
            <a:bodyPr wrap="none" rtlCol="0">
              <a:spAutoFit/>
            </a:bodyPr>
            <a:lstStyle/>
            <a:p>
              <a:r>
                <a:rPr lang="en-US" dirty="0" smtClean="0"/>
                <a:t>Latent variables</a:t>
              </a:r>
              <a:endParaRPr lang="en-US" dirty="0"/>
            </a:p>
          </p:txBody>
        </p:sp>
      </p:grpSp>
      <p:grpSp>
        <p:nvGrpSpPr>
          <p:cNvPr id="39" name="Group 38"/>
          <p:cNvGrpSpPr/>
          <p:nvPr/>
        </p:nvGrpSpPr>
        <p:grpSpPr>
          <a:xfrm>
            <a:off x="4572000" y="6249906"/>
            <a:ext cx="2069869" cy="369332"/>
            <a:chOff x="4572000" y="6249906"/>
            <a:chExt cx="2069869" cy="369332"/>
          </a:xfrm>
        </p:grpSpPr>
        <p:sp>
          <p:nvSpPr>
            <p:cNvPr id="40" name="Oval 39"/>
            <p:cNvSpPr/>
            <p:nvPr/>
          </p:nvSpPr>
          <p:spPr>
            <a:xfrm>
              <a:off x="4572000" y="6290421"/>
              <a:ext cx="311652" cy="311652"/>
            </a:xfrm>
            <a:prstGeom prst="ellipse">
              <a:avLst/>
            </a:prstGeom>
            <a:solidFill>
              <a:schemeClr val="bg1">
                <a:lumMod val="85000"/>
              </a:schemeClr>
            </a:solidFill>
            <a:ln w="190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TextBox 40"/>
            <p:cNvSpPr txBox="1"/>
            <p:nvPr/>
          </p:nvSpPr>
          <p:spPr>
            <a:xfrm>
              <a:off x="4883652" y="6249906"/>
              <a:ext cx="1758217" cy="369332"/>
            </a:xfrm>
            <a:prstGeom prst="rect">
              <a:avLst/>
            </a:prstGeom>
            <a:noFill/>
          </p:spPr>
          <p:txBody>
            <a:bodyPr wrap="square" rtlCol="0">
              <a:spAutoFit/>
            </a:bodyPr>
            <a:lstStyle/>
            <a:p>
              <a:r>
                <a:rPr lang="en-US" dirty="0" smtClean="0"/>
                <a:t>Observed data</a:t>
              </a:r>
              <a:endParaRPr lang="en-US" dirty="0"/>
            </a:p>
          </p:txBody>
        </p:sp>
        <p:sp>
          <p:nvSpPr>
            <p:cNvPr id="42" name="Oval 41"/>
            <p:cNvSpPr/>
            <p:nvPr/>
          </p:nvSpPr>
          <p:spPr>
            <a:xfrm>
              <a:off x="4606760" y="6322545"/>
              <a:ext cx="242132" cy="242132"/>
            </a:xfrm>
            <a:prstGeom prst="ellipse">
              <a:avLst/>
            </a:prstGeom>
            <a:noFill/>
            <a:ln w="190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385687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Introduction and Motivation</a:t>
            </a:r>
          </a:p>
          <a:p>
            <a:r>
              <a:rPr lang="en-US" dirty="0" smtClean="0">
                <a:solidFill>
                  <a:schemeClr val="bg1">
                    <a:lumMod val="75000"/>
                  </a:schemeClr>
                </a:solidFill>
              </a:rPr>
              <a:t>Latent </a:t>
            </a:r>
            <a:r>
              <a:rPr lang="en-US" dirty="0" err="1" smtClean="0">
                <a:solidFill>
                  <a:schemeClr val="bg1">
                    <a:lumMod val="75000"/>
                  </a:schemeClr>
                </a:solidFill>
              </a:rPr>
              <a:t>Dirichlet</a:t>
            </a:r>
            <a:r>
              <a:rPr lang="en-US" dirty="0" smtClean="0">
                <a:solidFill>
                  <a:schemeClr val="bg1">
                    <a:lumMod val="75000"/>
                  </a:schemeClr>
                </a:solidFill>
              </a:rPr>
              <a:t> Allocation</a:t>
            </a:r>
          </a:p>
          <a:p>
            <a:pPr lvl="1"/>
            <a:r>
              <a:rPr lang="en-US" dirty="0">
                <a:solidFill>
                  <a:schemeClr val="bg1">
                    <a:lumMod val="75000"/>
                  </a:schemeClr>
                </a:solidFill>
              </a:rPr>
              <a:t>Probabilistic Modeling Overview</a:t>
            </a:r>
          </a:p>
          <a:p>
            <a:pPr lvl="1"/>
            <a:r>
              <a:rPr lang="en-US" dirty="0">
                <a:solidFill>
                  <a:schemeClr val="bg1">
                    <a:lumMod val="75000"/>
                  </a:schemeClr>
                </a:solidFill>
              </a:rPr>
              <a:t>LDA Assumptions</a:t>
            </a:r>
          </a:p>
          <a:p>
            <a:pPr lvl="1"/>
            <a:r>
              <a:rPr lang="en-US" dirty="0" smtClean="0">
                <a:solidFill>
                  <a:schemeClr val="bg1">
                    <a:lumMod val="75000"/>
                  </a:schemeClr>
                </a:solidFill>
              </a:rPr>
              <a:t>Inference</a:t>
            </a:r>
          </a:p>
          <a:p>
            <a:pPr lvl="1"/>
            <a:r>
              <a:rPr lang="en-US" dirty="0" smtClean="0">
                <a:solidFill>
                  <a:schemeClr val="bg1">
                    <a:lumMod val="75000"/>
                  </a:schemeClr>
                </a:solidFill>
              </a:rPr>
              <a:t>Evaluation</a:t>
            </a:r>
          </a:p>
          <a:p>
            <a:pPr lvl="1"/>
            <a:r>
              <a:rPr lang="en-US" dirty="0" smtClean="0">
                <a:solidFill>
                  <a:schemeClr val="bg1">
                    <a:lumMod val="75000"/>
                  </a:schemeClr>
                </a:solidFill>
              </a:rPr>
              <a:t>Research Example: LDA Application in Profiling </a:t>
            </a:r>
            <a:r>
              <a:rPr lang="en-US" dirty="0">
                <a:solidFill>
                  <a:schemeClr val="bg1">
                    <a:lumMod val="75000"/>
                  </a:schemeClr>
                </a:solidFill>
              </a:rPr>
              <a:t>Underground Economy Sellers</a:t>
            </a:r>
          </a:p>
          <a:p>
            <a:r>
              <a:rPr lang="en-US" dirty="0" smtClean="0">
                <a:solidFill>
                  <a:schemeClr val="bg1">
                    <a:lumMod val="75000"/>
                  </a:schemeClr>
                </a:solidFill>
              </a:rPr>
              <a:t>LDA Variants</a:t>
            </a:r>
          </a:p>
          <a:p>
            <a:pPr lvl="1"/>
            <a:r>
              <a:rPr lang="en-US" dirty="0" smtClean="0">
                <a:solidFill>
                  <a:schemeClr val="bg1">
                    <a:lumMod val="75000"/>
                  </a:schemeClr>
                </a:solidFill>
              </a:rPr>
              <a:t>Relaxing </a:t>
            </a:r>
            <a:r>
              <a:rPr lang="en-US" dirty="0">
                <a:solidFill>
                  <a:schemeClr val="bg1">
                    <a:lumMod val="75000"/>
                  </a:schemeClr>
                </a:solidFill>
              </a:rPr>
              <a:t>the Assumptions of </a:t>
            </a:r>
            <a:r>
              <a:rPr lang="en-US" dirty="0" smtClean="0">
                <a:solidFill>
                  <a:schemeClr val="bg1">
                    <a:lumMod val="75000"/>
                  </a:schemeClr>
                </a:solidFill>
              </a:rPr>
              <a:t>LDA</a:t>
            </a:r>
          </a:p>
          <a:p>
            <a:pPr lvl="1"/>
            <a:r>
              <a:rPr lang="en-US" dirty="0" smtClean="0">
                <a:solidFill>
                  <a:schemeClr val="bg1">
                    <a:lumMod val="75000"/>
                  </a:schemeClr>
                </a:solidFill>
              </a:rPr>
              <a:t>Incorporating Metadata</a:t>
            </a:r>
          </a:p>
          <a:p>
            <a:pPr lvl="1"/>
            <a:r>
              <a:rPr lang="en-US" dirty="0">
                <a:solidFill>
                  <a:schemeClr val="bg1">
                    <a:lumMod val="75000"/>
                  </a:schemeClr>
                </a:solidFill>
              </a:rPr>
              <a:t>Coupling with Deep Learning</a:t>
            </a:r>
          </a:p>
          <a:p>
            <a:pPr lvl="1"/>
            <a:r>
              <a:rPr lang="en-US" dirty="0" smtClean="0">
                <a:solidFill>
                  <a:schemeClr val="bg1">
                    <a:lumMod val="75000"/>
                  </a:schemeClr>
                </a:solidFill>
              </a:rPr>
              <a:t>Generalizing </a:t>
            </a:r>
            <a:r>
              <a:rPr lang="en-US" dirty="0">
                <a:solidFill>
                  <a:schemeClr val="bg1">
                    <a:lumMod val="75000"/>
                  </a:schemeClr>
                </a:solidFill>
              </a:rPr>
              <a:t>to Other Kinds of </a:t>
            </a:r>
            <a:r>
              <a:rPr lang="en-US" dirty="0" smtClean="0">
                <a:solidFill>
                  <a:schemeClr val="bg1">
                    <a:lumMod val="75000"/>
                  </a:schemeClr>
                </a:solidFill>
              </a:rPr>
              <a:t>Data</a:t>
            </a:r>
          </a:p>
          <a:p>
            <a:r>
              <a:rPr lang="en-US" dirty="0" smtClean="0">
                <a:solidFill>
                  <a:schemeClr val="bg1">
                    <a:lumMod val="75000"/>
                  </a:schemeClr>
                </a:solidFill>
              </a:rPr>
              <a:t>Future Directions</a:t>
            </a:r>
          </a:p>
          <a:p>
            <a:r>
              <a:rPr lang="en-US" dirty="0" smtClean="0">
                <a:solidFill>
                  <a:schemeClr val="bg1">
                    <a:lumMod val="75000"/>
                  </a:schemeClr>
                </a:solidFill>
              </a:rPr>
              <a:t>Tools &amp; Implementation Details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4</a:t>
            </a:fld>
            <a:endParaRPr lang="en-US"/>
          </a:p>
        </p:txBody>
      </p:sp>
    </p:spTree>
    <p:extLst>
      <p:ext uri="{BB962C8B-B14F-4D97-AF65-F5344CB8AC3E}">
        <p14:creationId xmlns:p14="http://schemas.microsoft.com/office/powerpoint/2010/main" val="28839501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A95A752-284A-4133-95AE-4EC9FB72B490}" type="slidenum">
              <a:rPr lang="en-US" smtClean="0"/>
              <a:t>40</a:t>
            </a:fld>
            <a:endParaRPr lang="en-US"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25" y="576909"/>
            <a:ext cx="8229599" cy="5480057"/>
          </a:xfrm>
          <a:prstGeom prst="rect">
            <a:avLst/>
          </a:prstGeom>
        </p:spPr>
      </p:pic>
      <p:cxnSp>
        <p:nvCxnSpPr>
          <p:cNvPr id="17" name="Straight Arrow Connector 16"/>
          <p:cNvCxnSpPr/>
          <p:nvPr/>
        </p:nvCxnSpPr>
        <p:spPr>
          <a:xfrm flipV="1">
            <a:off x="835083" y="836203"/>
            <a:ext cx="0" cy="1166285"/>
          </a:xfrm>
          <a:prstGeom prst="straightConnector1">
            <a:avLst/>
          </a:prstGeom>
          <a:ln w="381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35083" y="2450163"/>
            <a:ext cx="0" cy="1415522"/>
          </a:xfrm>
          <a:prstGeom prst="straightConnector1">
            <a:avLst/>
          </a:prstGeom>
          <a:ln w="381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37854" y="4298013"/>
            <a:ext cx="0" cy="1412876"/>
          </a:xfrm>
          <a:prstGeom prst="straightConnector1">
            <a:avLst/>
          </a:prstGeom>
          <a:ln w="381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7650" y="466870"/>
            <a:ext cx="789190" cy="369332"/>
          </a:xfrm>
          <a:prstGeom prst="rect">
            <a:avLst/>
          </a:prstGeom>
          <a:noFill/>
        </p:spPr>
        <p:txBody>
          <a:bodyPr wrap="none" rtlCol="0">
            <a:spAutoFit/>
          </a:bodyPr>
          <a:lstStyle/>
          <a:p>
            <a:r>
              <a:rPr lang="en-US" b="1" dirty="0" smtClean="0">
                <a:solidFill>
                  <a:schemeClr val="tx1">
                    <a:lumMod val="50000"/>
                    <a:lumOff val="50000"/>
                  </a:schemeClr>
                </a:solidFill>
                <a:latin typeface="+mj-lt"/>
              </a:rPr>
              <a:t>Better</a:t>
            </a:r>
            <a:endParaRPr lang="en-US" b="1" dirty="0">
              <a:solidFill>
                <a:schemeClr val="tx1">
                  <a:lumMod val="50000"/>
                  <a:lumOff val="50000"/>
                </a:schemeClr>
              </a:solidFill>
              <a:latin typeface="+mj-lt"/>
            </a:endParaRPr>
          </a:p>
        </p:txBody>
      </p:sp>
      <p:sp>
        <p:nvSpPr>
          <p:cNvPr id="21" name="TextBox 20"/>
          <p:cNvSpPr txBox="1"/>
          <p:nvPr/>
        </p:nvSpPr>
        <p:spPr>
          <a:xfrm>
            <a:off x="247649" y="3755621"/>
            <a:ext cx="789190" cy="369332"/>
          </a:xfrm>
          <a:prstGeom prst="rect">
            <a:avLst/>
          </a:prstGeom>
          <a:noFill/>
        </p:spPr>
        <p:txBody>
          <a:bodyPr wrap="none" rtlCol="0">
            <a:spAutoFit/>
          </a:bodyPr>
          <a:lstStyle/>
          <a:p>
            <a:r>
              <a:rPr lang="en-US" b="1" dirty="0" smtClean="0">
                <a:solidFill>
                  <a:schemeClr val="tx1">
                    <a:lumMod val="50000"/>
                    <a:lumOff val="50000"/>
                  </a:schemeClr>
                </a:solidFill>
                <a:latin typeface="+mj-lt"/>
              </a:rPr>
              <a:t>Better</a:t>
            </a:r>
            <a:endParaRPr lang="en-US" b="1" dirty="0">
              <a:solidFill>
                <a:schemeClr val="tx1">
                  <a:lumMod val="50000"/>
                  <a:lumOff val="50000"/>
                </a:schemeClr>
              </a:solidFill>
              <a:latin typeface="+mj-lt"/>
            </a:endParaRPr>
          </a:p>
        </p:txBody>
      </p:sp>
      <p:sp>
        <p:nvSpPr>
          <p:cNvPr id="22" name="TextBox 21"/>
          <p:cNvSpPr txBox="1"/>
          <p:nvPr/>
        </p:nvSpPr>
        <p:spPr>
          <a:xfrm>
            <a:off x="247649" y="5620168"/>
            <a:ext cx="789190" cy="369332"/>
          </a:xfrm>
          <a:prstGeom prst="rect">
            <a:avLst/>
          </a:prstGeom>
          <a:noFill/>
        </p:spPr>
        <p:txBody>
          <a:bodyPr wrap="none" rtlCol="0">
            <a:spAutoFit/>
          </a:bodyPr>
          <a:lstStyle/>
          <a:p>
            <a:r>
              <a:rPr lang="en-US" b="1" dirty="0" smtClean="0">
                <a:solidFill>
                  <a:schemeClr val="tx1">
                    <a:lumMod val="50000"/>
                    <a:lumOff val="50000"/>
                  </a:schemeClr>
                </a:solidFill>
                <a:latin typeface="+mj-lt"/>
              </a:rPr>
              <a:t>Better</a:t>
            </a:r>
            <a:endParaRPr lang="en-US" b="1" dirty="0">
              <a:solidFill>
                <a:schemeClr val="tx1">
                  <a:lumMod val="50000"/>
                  <a:lumOff val="50000"/>
                </a:schemeClr>
              </a:solidFill>
              <a:latin typeface="+mj-lt"/>
            </a:endParaRPr>
          </a:p>
        </p:txBody>
      </p:sp>
      <p:sp>
        <p:nvSpPr>
          <p:cNvPr id="24" name="TextBox 23"/>
          <p:cNvSpPr txBox="1"/>
          <p:nvPr/>
        </p:nvSpPr>
        <p:spPr>
          <a:xfrm rot="16200000">
            <a:off x="-292038" y="1158092"/>
            <a:ext cx="1518711" cy="646331"/>
          </a:xfrm>
          <a:prstGeom prst="rect">
            <a:avLst/>
          </a:prstGeom>
          <a:noFill/>
        </p:spPr>
        <p:txBody>
          <a:bodyPr wrap="square" rtlCol="0">
            <a:spAutoFit/>
          </a:bodyPr>
          <a:lstStyle/>
          <a:p>
            <a:pPr algn="ctr"/>
            <a:r>
              <a:rPr lang="en-US" b="1" dirty="0" smtClean="0"/>
              <a:t>Predictive </a:t>
            </a:r>
            <a:br>
              <a:rPr lang="en-US" b="1" dirty="0" smtClean="0"/>
            </a:br>
            <a:r>
              <a:rPr lang="en-US" b="1" dirty="0" smtClean="0"/>
              <a:t>R-squared</a:t>
            </a:r>
            <a:endParaRPr lang="en-US" b="1" dirty="0"/>
          </a:p>
        </p:txBody>
      </p:sp>
      <p:sp>
        <p:nvSpPr>
          <p:cNvPr id="25" name="TextBox 24"/>
          <p:cNvSpPr txBox="1"/>
          <p:nvPr/>
        </p:nvSpPr>
        <p:spPr>
          <a:xfrm rot="16200000">
            <a:off x="-322113" y="2829288"/>
            <a:ext cx="1640418" cy="584775"/>
          </a:xfrm>
          <a:prstGeom prst="rect">
            <a:avLst/>
          </a:prstGeom>
          <a:noFill/>
        </p:spPr>
        <p:txBody>
          <a:bodyPr wrap="square" rtlCol="0">
            <a:spAutoFit/>
          </a:bodyPr>
          <a:lstStyle/>
          <a:p>
            <a:pPr algn="ctr"/>
            <a:r>
              <a:rPr lang="en-US" sz="1600" b="1" dirty="0" smtClean="0"/>
              <a:t>Mean Absolute Error (MAE)</a:t>
            </a:r>
            <a:endParaRPr lang="en-US" sz="1600" b="1" dirty="0"/>
          </a:p>
        </p:txBody>
      </p:sp>
      <p:sp>
        <p:nvSpPr>
          <p:cNvPr id="28" name="TextBox 27"/>
          <p:cNvSpPr txBox="1"/>
          <p:nvPr/>
        </p:nvSpPr>
        <p:spPr>
          <a:xfrm rot="16200000">
            <a:off x="-417594" y="4598585"/>
            <a:ext cx="1827724" cy="584775"/>
          </a:xfrm>
          <a:prstGeom prst="rect">
            <a:avLst/>
          </a:prstGeom>
          <a:noFill/>
        </p:spPr>
        <p:txBody>
          <a:bodyPr wrap="square" rtlCol="0">
            <a:spAutoFit/>
          </a:bodyPr>
          <a:lstStyle/>
          <a:p>
            <a:pPr algn="ctr"/>
            <a:r>
              <a:rPr lang="en-US" sz="1600" b="1" dirty="0" smtClean="0"/>
              <a:t>Root Mean Square Error (RMSE)</a:t>
            </a:r>
            <a:endParaRPr lang="en-US" sz="1600" b="1" dirty="0"/>
          </a:p>
        </p:txBody>
      </p:sp>
      <p:sp>
        <p:nvSpPr>
          <p:cNvPr id="30" name="TextBox 29"/>
          <p:cNvSpPr txBox="1"/>
          <p:nvPr/>
        </p:nvSpPr>
        <p:spPr>
          <a:xfrm rot="16200000">
            <a:off x="5479363" y="1331737"/>
            <a:ext cx="929052" cy="523220"/>
          </a:xfrm>
          <a:prstGeom prst="rect">
            <a:avLst/>
          </a:prstGeom>
          <a:noFill/>
        </p:spPr>
        <p:txBody>
          <a:bodyPr wrap="square" rtlCol="0">
            <a:spAutoFit/>
          </a:bodyPr>
          <a:lstStyle/>
          <a:p>
            <a:r>
              <a:rPr lang="en-US" sz="1400" b="1" dirty="0" smtClean="0">
                <a:solidFill>
                  <a:srgbClr val="C00000"/>
                </a:solidFill>
              </a:rPr>
              <a:t>Failed to converge</a:t>
            </a:r>
            <a:endParaRPr lang="en-US" sz="1400" b="1" dirty="0">
              <a:solidFill>
                <a:srgbClr val="C00000"/>
              </a:solidFill>
            </a:endParaRPr>
          </a:p>
        </p:txBody>
      </p:sp>
      <p:sp>
        <p:nvSpPr>
          <p:cNvPr id="31" name="TextBox 30"/>
          <p:cNvSpPr txBox="1"/>
          <p:nvPr/>
        </p:nvSpPr>
        <p:spPr>
          <a:xfrm rot="16200000">
            <a:off x="5479363" y="3162931"/>
            <a:ext cx="929052" cy="523220"/>
          </a:xfrm>
          <a:prstGeom prst="rect">
            <a:avLst/>
          </a:prstGeom>
          <a:noFill/>
        </p:spPr>
        <p:txBody>
          <a:bodyPr wrap="square" rtlCol="0">
            <a:spAutoFit/>
          </a:bodyPr>
          <a:lstStyle/>
          <a:p>
            <a:r>
              <a:rPr lang="en-US" sz="1400" b="1" dirty="0" smtClean="0">
                <a:solidFill>
                  <a:srgbClr val="C00000"/>
                </a:solidFill>
              </a:rPr>
              <a:t>Failed to converge</a:t>
            </a:r>
            <a:endParaRPr lang="en-US" sz="1400" b="1" dirty="0">
              <a:solidFill>
                <a:srgbClr val="C00000"/>
              </a:solidFill>
            </a:endParaRPr>
          </a:p>
        </p:txBody>
      </p:sp>
      <p:sp>
        <p:nvSpPr>
          <p:cNvPr id="32" name="TextBox 31"/>
          <p:cNvSpPr txBox="1"/>
          <p:nvPr/>
        </p:nvSpPr>
        <p:spPr>
          <a:xfrm rot="16200000">
            <a:off x="5479363" y="4997211"/>
            <a:ext cx="929052" cy="523220"/>
          </a:xfrm>
          <a:prstGeom prst="rect">
            <a:avLst/>
          </a:prstGeom>
          <a:noFill/>
        </p:spPr>
        <p:txBody>
          <a:bodyPr wrap="square" rtlCol="0">
            <a:spAutoFit/>
          </a:bodyPr>
          <a:lstStyle/>
          <a:p>
            <a:r>
              <a:rPr lang="en-US" sz="1400" b="1" dirty="0" smtClean="0">
                <a:solidFill>
                  <a:srgbClr val="C00000"/>
                </a:solidFill>
              </a:rPr>
              <a:t>Failed to converge</a:t>
            </a:r>
            <a:endParaRPr lang="en-US" sz="1400" b="1" dirty="0">
              <a:solidFill>
                <a:srgbClr val="C00000"/>
              </a:solidFill>
            </a:endParaRPr>
          </a:p>
        </p:txBody>
      </p:sp>
      <p:sp>
        <p:nvSpPr>
          <p:cNvPr id="33" name="TextBox 32"/>
          <p:cNvSpPr txBox="1"/>
          <p:nvPr/>
        </p:nvSpPr>
        <p:spPr>
          <a:xfrm rot="16200000">
            <a:off x="8020287" y="1331737"/>
            <a:ext cx="929052" cy="523220"/>
          </a:xfrm>
          <a:prstGeom prst="rect">
            <a:avLst/>
          </a:prstGeom>
          <a:noFill/>
        </p:spPr>
        <p:txBody>
          <a:bodyPr wrap="square" rtlCol="0">
            <a:spAutoFit/>
          </a:bodyPr>
          <a:lstStyle/>
          <a:p>
            <a:r>
              <a:rPr lang="en-US" sz="1400" b="1" dirty="0" smtClean="0">
                <a:solidFill>
                  <a:srgbClr val="C00000"/>
                </a:solidFill>
              </a:rPr>
              <a:t>Failed to converge</a:t>
            </a:r>
            <a:endParaRPr lang="en-US" sz="1400" b="1" dirty="0">
              <a:solidFill>
                <a:srgbClr val="C00000"/>
              </a:solidFill>
            </a:endParaRPr>
          </a:p>
        </p:txBody>
      </p:sp>
      <p:sp>
        <p:nvSpPr>
          <p:cNvPr id="34" name="TextBox 33"/>
          <p:cNvSpPr txBox="1"/>
          <p:nvPr/>
        </p:nvSpPr>
        <p:spPr>
          <a:xfrm rot="16200000">
            <a:off x="8020287" y="3162931"/>
            <a:ext cx="929052" cy="523220"/>
          </a:xfrm>
          <a:prstGeom prst="rect">
            <a:avLst/>
          </a:prstGeom>
          <a:noFill/>
        </p:spPr>
        <p:txBody>
          <a:bodyPr wrap="square" rtlCol="0">
            <a:spAutoFit/>
          </a:bodyPr>
          <a:lstStyle/>
          <a:p>
            <a:r>
              <a:rPr lang="en-US" sz="1400" b="1" dirty="0" smtClean="0">
                <a:solidFill>
                  <a:srgbClr val="C00000"/>
                </a:solidFill>
              </a:rPr>
              <a:t>Failed to converge</a:t>
            </a:r>
            <a:endParaRPr lang="en-US" sz="1400" b="1" dirty="0">
              <a:solidFill>
                <a:srgbClr val="C00000"/>
              </a:solidFill>
            </a:endParaRPr>
          </a:p>
        </p:txBody>
      </p:sp>
      <p:sp>
        <p:nvSpPr>
          <p:cNvPr id="35" name="TextBox 34"/>
          <p:cNvSpPr txBox="1"/>
          <p:nvPr/>
        </p:nvSpPr>
        <p:spPr>
          <a:xfrm rot="16200000">
            <a:off x="8020287" y="4997211"/>
            <a:ext cx="929052" cy="523220"/>
          </a:xfrm>
          <a:prstGeom prst="rect">
            <a:avLst/>
          </a:prstGeom>
          <a:noFill/>
        </p:spPr>
        <p:txBody>
          <a:bodyPr wrap="square" rtlCol="0">
            <a:spAutoFit/>
          </a:bodyPr>
          <a:lstStyle/>
          <a:p>
            <a:r>
              <a:rPr lang="en-US" sz="1400" b="1" dirty="0" smtClean="0">
                <a:solidFill>
                  <a:srgbClr val="C00000"/>
                </a:solidFill>
              </a:rPr>
              <a:t>Failed to converge</a:t>
            </a:r>
            <a:endParaRPr lang="en-US" sz="1400" b="1" dirty="0">
              <a:solidFill>
                <a:srgbClr val="C00000"/>
              </a:solidFill>
            </a:endParaRPr>
          </a:p>
        </p:txBody>
      </p:sp>
      <p:sp>
        <p:nvSpPr>
          <p:cNvPr id="36" name="Rectangle 35"/>
          <p:cNvSpPr/>
          <p:nvPr/>
        </p:nvSpPr>
        <p:spPr>
          <a:xfrm>
            <a:off x="5538181" y="2154477"/>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538181" y="4047529"/>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538181" y="5877763"/>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8069762" y="2154477"/>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069762" y="4047529"/>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069762" y="5877763"/>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04950" y="605484"/>
            <a:ext cx="1123305" cy="547053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2723804" y="721902"/>
            <a:ext cx="0" cy="537562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970020" y="721902"/>
            <a:ext cx="0" cy="537562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239327" y="721902"/>
            <a:ext cx="0" cy="536709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498243" y="721902"/>
            <a:ext cx="0" cy="536709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770321" y="836202"/>
            <a:ext cx="0" cy="525279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1502435" y="842952"/>
            <a:ext cx="948869" cy="30973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Line Callout 2 50"/>
          <p:cNvSpPr/>
          <p:nvPr/>
        </p:nvSpPr>
        <p:spPr>
          <a:xfrm>
            <a:off x="2752378" y="96732"/>
            <a:ext cx="2200912" cy="486816"/>
          </a:xfrm>
          <a:prstGeom prst="borderCallout2">
            <a:avLst>
              <a:gd name="adj1" fmla="val 53850"/>
              <a:gd name="adj2" fmla="val 139"/>
              <a:gd name="adj3" fmla="val 53091"/>
              <a:gd name="adj4" fmla="val -13095"/>
              <a:gd name="adj5" fmla="val 152621"/>
              <a:gd name="adj6" fmla="val -29474"/>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At least 17% </a:t>
            </a:r>
            <a:r>
              <a:rPr lang="en-US" sz="1400" b="1" dirty="0">
                <a:solidFill>
                  <a:schemeClr val="tx1"/>
                </a:solidFill>
              </a:rPr>
              <a:t>improvement over closest technique</a:t>
            </a:r>
          </a:p>
        </p:txBody>
      </p:sp>
      <p:sp>
        <p:nvSpPr>
          <p:cNvPr id="5" name="Rectangle 4"/>
          <p:cNvSpPr/>
          <p:nvPr/>
        </p:nvSpPr>
        <p:spPr>
          <a:xfrm>
            <a:off x="144151" y="6277350"/>
            <a:ext cx="8835344" cy="461665"/>
          </a:xfrm>
          <a:prstGeom prst="rect">
            <a:avLst/>
          </a:prstGeom>
        </p:spPr>
        <p:txBody>
          <a:bodyPr wrap="square">
            <a:spAutoFit/>
          </a:bodyPr>
          <a:lstStyle/>
          <a:p>
            <a:r>
              <a:rPr lang="en-US" sz="1200" dirty="0">
                <a:solidFill>
                  <a:srgbClr val="222222"/>
                </a:solidFill>
                <a:latin typeface="Arial" panose="020B0604020202020204" pitchFamily="34" charset="0"/>
              </a:rPr>
              <a:t>Li, W., Yin, J., &amp; Chen, H. (2018). Supervised Topic Modeling Using Hierarchical </a:t>
            </a:r>
            <a:r>
              <a:rPr lang="en-US" sz="1200" dirty="0" err="1">
                <a:solidFill>
                  <a:srgbClr val="222222"/>
                </a:solidFill>
                <a:latin typeface="Arial" panose="020B0604020202020204" pitchFamily="34" charset="0"/>
              </a:rPr>
              <a:t>Dirichlet</a:t>
            </a:r>
            <a:r>
              <a:rPr lang="en-US" sz="1200" dirty="0">
                <a:solidFill>
                  <a:srgbClr val="222222"/>
                </a:solidFill>
                <a:latin typeface="Arial" panose="020B0604020202020204" pitchFamily="34" charset="0"/>
              </a:rPr>
              <a:t> Process-Based Inverse Regression: Experiments on E-Commerce Applications. </a:t>
            </a:r>
            <a:r>
              <a:rPr lang="en-US" sz="1200" i="1" dirty="0">
                <a:solidFill>
                  <a:srgbClr val="222222"/>
                </a:solidFill>
                <a:latin typeface="Arial" panose="020B0604020202020204" pitchFamily="34" charset="0"/>
              </a:rPr>
              <a:t>IEEE Transactions on Knowledge and Data Engineering</a:t>
            </a:r>
            <a:r>
              <a:rPr lang="en-US" sz="1200" dirty="0">
                <a:solidFill>
                  <a:srgbClr val="222222"/>
                </a:solidFill>
                <a:latin typeface="Arial" panose="020B0604020202020204" pitchFamily="34" charset="0"/>
              </a:rPr>
              <a:t>, </a:t>
            </a:r>
            <a:r>
              <a:rPr lang="en-US" sz="1200" i="1" dirty="0">
                <a:solidFill>
                  <a:srgbClr val="222222"/>
                </a:solidFill>
                <a:latin typeface="Arial" panose="020B0604020202020204" pitchFamily="34" charset="0"/>
              </a:rPr>
              <a:t>30</a:t>
            </a:r>
            <a:r>
              <a:rPr lang="en-US" sz="1200" dirty="0">
                <a:solidFill>
                  <a:srgbClr val="222222"/>
                </a:solidFill>
                <a:latin typeface="Arial" panose="020B0604020202020204" pitchFamily="34" charset="0"/>
              </a:rPr>
              <a:t>(6), 1192-1205.</a:t>
            </a:r>
            <a:endParaRPr lang="en-US" sz="1200" dirty="0"/>
          </a:p>
        </p:txBody>
      </p:sp>
    </p:spTree>
    <p:extLst>
      <p:ext uri="{BB962C8B-B14F-4D97-AF65-F5344CB8AC3E}">
        <p14:creationId xmlns:p14="http://schemas.microsoft.com/office/powerpoint/2010/main" val="161016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P spid="36" grpId="0" animBg="1"/>
      <p:bldP spid="37" grpId="0" animBg="1"/>
      <p:bldP spid="38" grpId="0" animBg="1"/>
      <p:bldP spid="39" grpId="0" animBg="1"/>
      <p:bldP spid="40" grpId="0" animBg="1"/>
      <p:bldP spid="41" grpId="0" animBg="1"/>
      <p:bldP spid="45" grpId="0" animBg="1"/>
      <p:bldP spid="44" grpId="0" animBg="1"/>
      <p:bldP spid="5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LDA Variants: Coupling with Deep Learning</a:t>
            </a:r>
            <a:endParaRPr lang="en-US" dirty="0"/>
          </a:p>
        </p:txBody>
      </p:sp>
      <p:sp>
        <p:nvSpPr>
          <p:cNvPr id="3" name="Content Placeholder 2"/>
          <p:cNvSpPr>
            <a:spLocks noGrp="1"/>
          </p:cNvSpPr>
          <p:nvPr>
            <p:ph idx="1"/>
          </p:nvPr>
        </p:nvSpPr>
        <p:spPr/>
        <p:txBody>
          <a:bodyPr>
            <a:normAutofit lnSpcReduction="10000"/>
          </a:bodyPr>
          <a:lstStyle/>
          <a:p>
            <a:r>
              <a:rPr lang="en-US" dirty="0" smtClean="0"/>
              <a:t>Neural Topic Model (Miao et al. 2017)</a:t>
            </a:r>
          </a:p>
          <a:p>
            <a:pPr lvl="1"/>
            <a:r>
              <a:rPr lang="en-US" i="1" dirty="0" err="1" smtClean="0"/>
              <a:t>Variational</a:t>
            </a:r>
            <a:r>
              <a:rPr lang="en-US" i="1" dirty="0" smtClean="0"/>
              <a:t> </a:t>
            </a:r>
            <a:r>
              <a:rPr lang="en-US" i="1" dirty="0" err="1" smtClean="0"/>
              <a:t>autoencoder</a:t>
            </a:r>
            <a:r>
              <a:rPr lang="en-US" dirty="0" smtClean="0"/>
              <a:t> (VAE): a deep learning technique for approximating posterior distribution using the </a:t>
            </a:r>
            <a:r>
              <a:rPr lang="en-US" dirty="0" err="1" smtClean="0"/>
              <a:t>autoencoder</a:t>
            </a:r>
            <a:r>
              <a:rPr lang="en-US" dirty="0" smtClean="0"/>
              <a:t> framework. </a:t>
            </a:r>
          </a:p>
          <a:p>
            <a:pPr lvl="1"/>
            <a:r>
              <a:rPr lang="en-US" dirty="0" smtClean="0"/>
              <a:t>Building upon deep learning’s improved capability of approximating non-linear relationships, VAE generally provides better model inference than traditional </a:t>
            </a:r>
            <a:r>
              <a:rPr lang="en-US" dirty="0" err="1" smtClean="0"/>
              <a:t>variational</a:t>
            </a:r>
            <a:r>
              <a:rPr lang="en-US" dirty="0" smtClean="0"/>
              <a:t> inference algorithms.</a:t>
            </a:r>
          </a:p>
          <a:p>
            <a:pPr lvl="1"/>
            <a:r>
              <a:rPr lang="en-US" dirty="0" smtClean="0"/>
              <a:t>Neural topic model: leveraging VAE for model inference</a:t>
            </a:r>
          </a:p>
          <a:p>
            <a:pPr lvl="1"/>
            <a:endParaRPr lang="en-US" dirty="0"/>
          </a:p>
          <a:p>
            <a:r>
              <a:rPr lang="en-US" dirty="0" smtClean="0"/>
              <a:t>Word embedding-based topic modeling (Das et al. 2015)</a:t>
            </a:r>
          </a:p>
          <a:p>
            <a:pPr lvl="1"/>
            <a:r>
              <a:rPr lang="en-US" i="1" dirty="0" smtClean="0"/>
              <a:t>Word embedding</a:t>
            </a:r>
            <a:r>
              <a:rPr lang="en-US" dirty="0" smtClean="0"/>
              <a:t>: representing word semantics in a continuous vector space</a:t>
            </a:r>
            <a:br>
              <a:rPr lang="en-US" dirty="0" smtClean="0"/>
            </a:br>
            <a:r>
              <a:rPr lang="en-US" dirty="0" smtClean="0">
                <a:sym typeface="Wingdings" panose="05000000000000000000" pitchFamily="2" charset="2"/>
              </a:rPr>
              <a:t></a:t>
            </a:r>
            <a:r>
              <a:rPr lang="en-US" dirty="0" smtClean="0"/>
              <a:t>Semantically related words tend to be closer to each other in the vector space.</a:t>
            </a:r>
          </a:p>
          <a:p>
            <a:pPr lvl="1"/>
            <a:r>
              <a:rPr lang="en-US" dirty="0" smtClean="0"/>
              <a:t>Word embedding-based topic: a distribution over the vector space (instead of a </a:t>
            </a:r>
            <a:r>
              <a:rPr lang="en-US" i="1" dirty="0" smtClean="0"/>
              <a:t>multinomial</a:t>
            </a:r>
            <a:r>
              <a:rPr lang="en-US" dirty="0" smtClean="0"/>
              <a:t> distribution over words)</a:t>
            </a:r>
          </a:p>
          <a:p>
            <a:pPr lvl="1"/>
            <a:r>
              <a:rPr lang="en-US" dirty="0"/>
              <a:t>This encourages the model to group words that are a priori known to be semantically related into </a:t>
            </a:r>
            <a:r>
              <a:rPr lang="en-US" dirty="0" smtClean="0"/>
              <a:t>topics.</a:t>
            </a:r>
            <a:endParaRPr lang="en-US" dirty="0"/>
          </a:p>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41</a:t>
            </a:fld>
            <a:endParaRPr lang="en-US"/>
          </a:p>
        </p:txBody>
      </p:sp>
      <p:sp>
        <p:nvSpPr>
          <p:cNvPr id="5" name="Rectangle 4"/>
          <p:cNvSpPr/>
          <p:nvPr/>
        </p:nvSpPr>
        <p:spPr>
          <a:xfrm>
            <a:off x="0" y="6037653"/>
            <a:ext cx="9144000" cy="769441"/>
          </a:xfrm>
          <a:prstGeom prst="rect">
            <a:avLst/>
          </a:prstGeom>
        </p:spPr>
        <p:txBody>
          <a:bodyPr wrap="square">
            <a:spAutoFit/>
          </a:bodyPr>
          <a:lstStyle/>
          <a:p>
            <a:pPr marL="304800" indent="-304800"/>
            <a:r>
              <a:rPr lang="en-US" sz="1100" dirty="0"/>
              <a:t>Das, R., </a:t>
            </a:r>
            <a:r>
              <a:rPr lang="en-US" sz="1100" dirty="0" err="1"/>
              <a:t>Zaheer</a:t>
            </a:r>
            <a:r>
              <a:rPr lang="en-US" sz="1100" dirty="0"/>
              <a:t>, M., &amp; Dyer, C. (2015). Gaussian LDA for Topic Models with Word </a:t>
            </a:r>
            <a:r>
              <a:rPr lang="en-US" sz="1100" dirty="0" err="1"/>
              <a:t>Embeddings</a:t>
            </a:r>
            <a:r>
              <a:rPr lang="en-US" sz="1100" dirty="0"/>
              <a:t>. In </a:t>
            </a:r>
            <a:r>
              <a:rPr lang="en-US" sz="1100" i="1" dirty="0"/>
              <a:t>Proceedings of the 53rd Annual Meeting of the Association for Computational Linguistics and the 7th International Joint Conference on Natural Language Processing (Volume 1: Long Papers)</a:t>
            </a:r>
            <a:r>
              <a:rPr lang="en-US" sz="1100" dirty="0"/>
              <a:t> (Vol. 1, pp. 795–804).</a:t>
            </a:r>
          </a:p>
          <a:p>
            <a:pPr marL="304800" indent="-304800"/>
            <a:r>
              <a:rPr lang="en-US" sz="1100" dirty="0"/>
              <a:t>Miao, Y., </a:t>
            </a:r>
            <a:r>
              <a:rPr lang="en-US" sz="1100" dirty="0" err="1"/>
              <a:t>Grefenstette</a:t>
            </a:r>
            <a:r>
              <a:rPr lang="en-US" sz="1100" dirty="0"/>
              <a:t>, E., &amp; </a:t>
            </a:r>
            <a:r>
              <a:rPr lang="en-US" sz="1100" dirty="0" err="1"/>
              <a:t>Blunsom</a:t>
            </a:r>
            <a:r>
              <a:rPr lang="en-US" sz="1100" dirty="0"/>
              <a:t>, P. (2017). Discovering Discrete Latent Topics with Neural </a:t>
            </a:r>
            <a:r>
              <a:rPr lang="en-US" sz="1100" dirty="0" err="1"/>
              <a:t>Variational</a:t>
            </a:r>
            <a:r>
              <a:rPr lang="en-US" sz="1100" dirty="0"/>
              <a:t> Inference. In D. </a:t>
            </a:r>
            <a:r>
              <a:rPr lang="en-US" sz="1100" dirty="0" err="1"/>
              <a:t>Precup</a:t>
            </a:r>
            <a:r>
              <a:rPr lang="en-US" sz="1100" dirty="0"/>
              <a:t> &amp; Y. W. </a:t>
            </a:r>
            <a:r>
              <a:rPr lang="en-US" sz="1100" dirty="0" err="1"/>
              <a:t>Teh</a:t>
            </a:r>
            <a:r>
              <a:rPr lang="en-US" sz="1100" dirty="0"/>
              <a:t> (Eds.), </a:t>
            </a:r>
            <a:r>
              <a:rPr lang="en-US" sz="1100" i="1" dirty="0"/>
              <a:t>Proceedings of the 34th International Conference on Machine Learning</a:t>
            </a:r>
            <a:r>
              <a:rPr lang="en-US" sz="1100" dirty="0"/>
              <a:t> (Vol. 70, pp. 2410–2419</a:t>
            </a:r>
            <a:r>
              <a:rPr lang="en-US" sz="1100" dirty="0" smtClean="0"/>
              <a:t>).</a:t>
            </a:r>
            <a:endParaRPr lang="en-US" sz="1100" dirty="0">
              <a:effectLst/>
            </a:endParaRPr>
          </a:p>
        </p:txBody>
      </p:sp>
    </p:spTree>
    <p:extLst>
      <p:ext uri="{BB962C8B-B14F-4D97-AF65-F5344CB8AC3E}">
        <p14:creationId xmlns:p14="http://schemas.microsoft.com/office/powerpoint/2010/main" val="16565366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LDA Variants: Generalizing to Other Kinds </a:t>
            </a:r>
            <a:r>
              <a:rPr lang="en-US" dirty="0"/>
              <a:t>of </a:t>
            </a:r>
            <a:r>
              <a:rPr lang="en-US" dirty="0" smtClean="0"/>
              <a:t>Data</a:t>
            </a:r>
            <a:endParaRPr lang="en-US" dirty="0"/>
          </a:p>
        </p:txBody>
      </p:sp>
      <p:sp>
        <p:nvSpPr>
          <p:cNvPr id="3" name="Content Placeholder 2"/>
          <p:cNvSpPr>
            <a:spLocks noGrp="1"/>
          </p:cNvSpPr>
          <p:nvPr>
            <p:ph idx="1"/>
          </p:nvPr>
        </p:nvSpPr>
        <p:spPr/>
        <p:txBody>
          <a:bodyPr/>
          <a:lstStyle/>
          <a:p>
            <a:r>
              <a:rPr lang="en-US" dirty="0" smtClean="0"/>
              <a:t>LDA is </a:t>
            </a:r>
            <a:r>
              <a:rPr lang="en-US" i="1" dirty="0" smtClean="0"/>
              <a:t>mixed-membership</a:t>
            </a:r>
            <a:r>
              <a:rPr lang="en-US" dirty="0" smtClean="0"/>
              <a:t> model of grouped data.</a:t>
            </a:r>
          </a:p>
          <a:p>
            <a:pPr lvl="1"/>
            <a:r>
              <a:rPr lang="en-US" dirty="0" smtClean="0"/>
              <a:t>Rather than associating each group of data with one topic, each group exhibits multiple topics in different proportions.</a:t>
            </a:r>
          </a:p>
          <a:p>
            <a:r>
              <a:rPr lang="en-US" dirty="0" smtClean="0"/>
              <a:t>Hence, LDA can be adapted to other kinds of observations with only small changes to the corresponding inference algorithms.</a:t>
            </a:r>
          </a:p>
          <a:p>
            <a:r>
              <a:rPr lang="en-US" dirty="0" smtClean="0"/>
              <a:t>Population genetics</a:t>
            </a:r>
          </a:p>
          <a:p>
            <a:pPr lvl="1"/>
            <a:r>
              <a:rPr lang="en-US" dirty="0"/>
              <a:t>Application: finding ancestral populations</a:t>
            </a:r>
          </a:p>
          <a:p>
            <a:pPr lvl="1"/>
            <a:r>
              <a:rPr lang="en-US" dirty="0" smtClean="0"/>
              <a:t>Intuition: each individual’s genotype descends from one or more of the ancestral populations (topics)</a:t>
            </a:r>
          </a:p>
          <a:p>
            <a:r>
              <a:rPr lang="en-US" dirty="0" smtClean="0"/>
              <a:t>Computer vision</a:t>
            </a:r>
          </a:p>
          <a:p>
            <a:pPr lvl="1"/>
            <a:r>
              <a:rPr lang="en-US" dirty="0"/>
              <a:t>Application: classifying images, connect images and captions, build image hierarchies, etc.</a:t>
            </a:r>
          </a:p>
          <a:p>
            <a:pPr lvl="1"/>
            <a:r>
              <a:rPr lang="en-US" dirty="0" smtClean="0"/>
              <a:t>Intuition: each image exhibits a combination of visual patterns and that the same visual patterns recur throughout a collection of images</a:t>
            </a:r>
          </a:p>
        </p:txBody>
      </p:sp>
      <p:sp>
        <p:nvSpPr>
          <p:cNvPr id="4" name="Slide Number Placeholder 3"/>
          <p:cNvSpPr>
            <a:spLocks noGrp="1"/>
          </p:cNvSpPr>
          <p:nvPr>
            <p:ph type="sldNum" sz="quarter" idx="12"/>
          </p:nvPr>
        </p:nvSpPr>
        <p:spPr/>
        <p:txBody>
          <a:bodyPr/>
          <a:lstStyle/>
          <a:p>
            <a:fld id="{2832416B-85F6-4742-84EF-E92A7D9DDF5E}" type="slidenum">
              <a:rPr lang="en-US" smtClean="0"/>
              <a:t>42</a:t>
            </a:fld>
            <a:endParaRPr lang="en-US"/>
          </a:p>
        </p:txBody>
      </p:sp>
    </p:spTree>
    <p:extLst>
      <p:ext uri="{BB962C8B-B14F-4D97-AF65-F5344CB8AC3E}">
        <p14:creationId xmlns:p14="http://schemas.microsoft.com/office/powerpoint/2010/main" val="20414206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lumMod val="75000"/>
                  </a:schemeClr>
                </a:solidFill>
              </a:rPr>
              <a:t>Introduction and Motivation</a:t>
            </a:r>
          </a:p>
          <a:p>
            <a:r>
              <a:rPr lang="en-US" dirty="0" smtClean="0">
                <a:solidFill>
                  <a:schemeClr val="bg1">
                    <a:lumMod val="75000"/>
                  </a:schemeClr>
                </a:solidFill>
              </a:rPr>
              <a:t>Latent </a:t>
            </a:r>
            <a:r>
              <a:rPr lang="en-US" dirty="0" err="1" smtClean="0">
                <a:solidFill>
                  <a:schemeClr val="bg1">
                    <a:lumMod val="75000"/>
                  </a:schemeClr>
                </a:solidFill>
              </a:rPr>
              <a:t>Dirichlet</a:t>
            </a:r>
            <a:r>
              <a:rPr lang="en-US" dirty="0" smtClean="0">
                <a:solidFill>
                  <a:schemeClr val="bg1">
                    <a:lumMod val="75000"/>
                  </a:schemeClr>
                </a:solidFill>
              </a:rPr>
              <a:t> Allocation</a:t>
            </a:r>
          </a:p>
          <a:p>
            <a:pPr lvl="1"/>
            <a:r>
              <a:rPr lang="en-US" dirty="0">
                <a:solidFill>
                  <a:schemeClr val="bg1">
                    <a:lumMod val="75000"/>
                  </a:schemeClr>
                </a:solidFill>
              </a:rPr>
              <a:t>Probabilistic Modeling Overview</a:t>
            </a:r>
          </a:p>
          <a:p>
            <a:pPr lvl="1"/>
            <a:r>
              <a:rPr lang="en-US" dirty="0">
                <a:solidFill>
                  <a:schemeClr val="bg1">
                    <a:lumMod val="75000"/>
                  </a:schemeClr>
                </a:solidFill>
              </a:rPr>
              <a:t>LDA Assumptions</a:t>
            </a:r>
          </a:p>
          <a:p>
            <a:pPr lvl="1"/>
            <a:r>
              <a:rPr lang="en-US" dirty="0" smtClean="0">
                <a:solidFill>
                  <a:schemeClr val="bg1">
                    <a:lumMod val="75000"/>
                  </a:schemeClr>
                </a:solidFill>
              </a:rPr>
              <a:t>Inference</a:t>
            </a:r>
          </a:p>
          <a:p>
            <a:pPr lvl="1"/>
            <a:r>
              <a:rPr lang="en-US" dirty="0" smtClean="0">
                <a:solidFill>
                  <a:schemeClr val="bg1">
                    <a:lumMod val="75000"/>
                  </a:schemeClr>
                </a:solidFill>
              </a:rPr>
              <a:t>Evaluation</a:t>
            </a:r>
          </a:p>
          <a:p>
            <a:pPr lvl="1"/>
            <a:r>
              <a:rPr lang="en-US" dirty="0" smtClean="0">
                <a:solidFill>
                  <a:schemeClr val="bg1">
                    <a:lumMod val="75000"/>
                  </a:schemeClr>
                </a:solidFill>
              </a:rPr>
              <a:t>Research Example: LDA Application in Profiling </a:t>
            </a:r>
            <a:r>
              <a:rPr lang="en-US" dirty="0">
                <a:solidFill>
                  <a:schemeClr val="bg1">
                    <a:lumMod val="75000"/>
                  </a:schemeClr>
                </a:solidFill>
              </a:rPr>
              <a:t>Underground Economy Sellers</a:t>
            </a:r>
          </a:p>
          <a:p>
            <a:r>
              <a:rPr lang="en-US" dirty="0" smtClean="0">
                <a:solidFill>
                  <a:schemeClr val="bg1">
                    <a:lumMod val="75000"/>
                  </a:schemeClr>
                </a:solidFill>
              </a:rPr>
              <a:t>LDA Variants</a:t>
            </a:r>
          </a:p>
          <a:p>
            <a:pPr lvl="1"/>
            <a:r>
              <a:rPr lang="en-US" dirty="0" smtClean="0">
                <a:solidFill>
                  <a:schemeClr val="bg1">
                    <a:lumMod val="75000"/>
                  </a:schemeClr>
                </a:solidFill>
              </a:rPr>
              <a:t>Relaxing </a:t>
            </a:r>
            <a:r>
              <a:rPr lang="en-US" dirty="0">
                <a:solidFill>
                  <a:schemeClr val="bg1">
                    <a:lumMod val="75000"/>
                  </a:schemeClr>
                </a:solidFill>
              </a:rPr>
              <a:t>the Assumptions of </a:t>
            </a:r>
            <a:r>
              <a:rPr lang="en-US" dirty="0" smtClean="0">
                <a:solidFill>
                  <a:schemeClr val="bg1">
                    <a:lumMod val="75000"/>
                  </a:schemeClr>
                </a:solidFill>
              </a:rPr>
              <a:t>LDA</a:t>
            </a:r>
          </a:p>
          <a:p>
            <a:pPr lvl="1"/>
            <a:r>
              <a:rPr lang="en-US" dirty="0" smtClean="0">
                <a:solidFill>
                  <a:schemeClr val="bg1">
                    <a:lumMod val="75000"/>
                  </a:schemeClr>
                </a:solidFill>
              </a:rPr>
              <a:t>Incorporating Metadata</a:t>
            </a:r>
          </a:p>
          <a:p>
            <a:pPr lvl="1"/>
            <a:r>
              <a:rPr lang="en-US" dirty="0">
                <a:solidFill>
                  <a:schemeClr val="bg1">
                    <a:lumMod val="75000"/>
                  </a:schemeClr>
                </a:solidFill>
              </a:rPr>
              <a:t>Coupling with Deep Learning</a:t>
            </a:r>
          </a:p>
          <a:p>
            <a:pPr lvl="1"/>
            <a:r>
              <a:rPr lang="en-US" dirty="0" smtClean="0">
                <a:solidFill>
                  <a:schemeClr val="bg1">
                    <a:lumMod val="75000"/>
                  </a:schemeClr>
                </a:solidFill>
              </a:rPr>
              <a:t>Generalizing </a:t>
            </a:r>
            <a:r>
              <a:rPr lang="en-US" dirty="0">
                <a:solidFill>
                  <a:schemeClr val="bg1">
                    <a:lumMod val="75000"/>
                  </a:schemeClr>
                </a:solidFill>
              </a:rPr>
              <a:t>to Other Kinds of </a:t>
            </a:r>
            <a:r>
              <a:rPr lang="en-US" dirty="0" smtClean="0">
                <a:solidFill>
                  <a:schemeClr val="bg1">
                    <a:lumMod val="75000"/>
                  </a:schemeClr>
                </a:solidFill>
              </a:rPr>
              <a:t>Data</a:t>
            </a:r>
          </a:p>
          <a:p>
            <a:r>
              <a:rPr lang="en-US" b="1" dirty="0" smtClean="0"/>
              <a:t>Future Directions</a:t>
            </a:r>
          </a:p>
          <a:p>
            <a:r>
              <a:rPr lang="en-US" dirty="0" smtClean="0">
                <a:solidFill>
                  <a:schemeClr val="bg1">
                    <a:lumMod val="75000"/>
                  </a:schemeClr>
                </a:solidFill>
              </a:rPr>
              <a:t>Tools &amp; Implementation Details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43</a:t>
            </a:fld>
            <a:endParaRPr lang="en-US"/>
          </a:p>
        </p:txBody>
      </p:sp>
    </p:spTree>
    <p:extLst>
      <p:ext uri="{BB962C8B-B14F-4D97-AF65-F5344CB8AC3E}">
        <p14:creationId xmlns:p14="http://schemas.microsoft.com/office/powerpoint/2010/main" val="10503795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idx="1"/>
          </p:nvPr>
        </p:nvSpPr>
        <p:spPr>
          <a:xfrm>
            <a:off x="628650" y="1586728"/>
            <a:ext cx="7886700" cy="4351338"/>
          </a:xfrm>
        </p:spPr>
        <p:txBody>
          <a:bodyPr>
            <a:normAutofit lnSpcReduction="10000"/>
          </a:bodyPr>
          <a:lstStyle/>
          <a:p>
            <a:pPr>
              <a:lnSpc>
                <a:spcPct val="110000"/>
              </a:lnSpc>
            </a:pPr>
            <a:r>
              <a:rPr lang="en-US" dirty="0" smtClean="0"/>
              <a:t>Evaluation and model checking</a:t>
            </a:r>
          </a:p>
          <a:p>
            <a:pPr lvl="1">
              <a:lnSpc>
                <a:spcPct val="110000"/>
              </a:lnSpc>
            </a:pPr>
            <a:r>
              <a:rPr lang="en-US" dirty="0" smtClean="0"/>
              <a:t>Held-out accuracy may not correspond to better organization or easier interpretation (Amazon Mechanical Turk experiment; see Chang et al., 2009; </a:t>
            </a:r>
            <a:r>
              <a:rPr lang="en-US" b="1" dirty="0" smtClean="0"/>
              <a:t>perplexity is not strongly correlated to human judgement; sometimes even slightly anti-correlated</a:t>
            </a:r>
            <a:r>
              <a:rPr lang="en-US" dirty="0" smtClean="0"/>
              <a:t>)</a:t>
            </a:r>
          </a:p>
          <a:p>
            <a:pPr lvl="1">
              <a:lnSpc>
                <a:spcPct val="110000"/>
              </a:lnSpc>
            </a:pPr>
            <a:r>
              <a:rPr lang="en-US" dirty="0" smtClean="0"/>
              <a:t>Which topic model should I use?</a:t>
            </a:r>
          </a:p>
          <a:p>
            <a:pPr lvl="1">
              <a:lnSpc>
                <a:spcPct val="110000"/>
              </a:lnSpc>
            </a:pPr>
            <a:r>
              <a:rPr lang="en-US" dirty="0" smtClean="0"/>
              <a:t>How can I decide which of the many modeling assumptions are important for my goals?</a:t>
            </a:r>
          </a:p>
          <a:p>
            <a:pPr lvl="1">
              <a:lnSpc>
                <a:spcPct val="110000"/>
              </a:lnSpc>
            </a:pPr>
            <a:endParaRPr lang="en-US" dirty="0" smtClean="0"/>
          </a:p>
          <a:p>
            <a:pPr>
              <a:lnSpc>
                <a:spcPct val="110000"/>
              </a:lnSpc>
            </a:pPr>
            <a:r>
              <a:rPr lang="en-US" dirty="0" smtClean="0"/>
              <a:t>Visualization and user interfaces</a:t>
            </a:r>
          </a:p>
          <a:p>
            <a:pPr lvl="1">
              <a:lnSpc>
                <a:spcPct val="110000"/>
              </a:lnSpc>
            </a:pPr>
            <a:r>
              <a:rPr lang="en-US" dirty="0" smtClean="0"/>
              <a:t>How to display the topics?</a:t>
            </a:r>
          </a:p>
          <a:p>
            <a:pPr lvl="1">
              <a:lnSpc>
                <a:spcPct val="110000"/>
              </a:lnSpc>
            </a:pPr>
            <a:r>
              <a:rPr lang="en-US" dirty="0" smtClean="0"/>
              <a:t>How to best display a document with a topic model?</a:t>
            </a:r>
          </a:p>
          <a:p>
            <a:pPr lvl="1">
              <a:lnSpc>
                <a:spcPct val="110000"/>
              </a:lnSpc>
            </a:pPr>
            <a:r>
              <a:rPr lang="en-US" dirty="0" smtClean="0"/>
              <a:t>How can we best display document connections?</a:t>
            </a:r>
          </a:p>
        </p:txBody>
      </p:sp>
      <p:sp>
        <p:nvSpPr>
          <p:cNvPr id="4" name="Slide Number Placeholder 3"/>
          <p:cNvSpPr>
            <a:spLocks noGrp="1"/>
          </p:cNvSpPr>
          <p:nvPr>
            <p:ph type="sldNum" sz="quarter" idx="12"/>
          </p:nvPr>
        </p:nvSpPr>
        <p:spPr/>
        <p:txBody>
          <a:bodyPr/>
          <a:lstStyle/>
          <a:p>
            <a:fld id="{2832416B-85F6-4742-84EF-E92A7D9DDF5E}" type="slidenum">
              <a:rPr lang="en-US" smtClean="0"/>
              <a:t>44</a:t>
            </a:fld>
            <a:endParaRPr lang="en-US"/>
          </a:p>
        </p:txBody>
      </p:sp>
    </p:spTree>
    <p:extLst>
      <p:ext uri="{BB962C8B-B14F-4D97-AF65-F5344CB8AC3E}">
        <p14:creationId xmlns:p14="http://schemas.microsoft.com/office/powerpoint/2010/main" val="15682130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idx="1"/>
          </p:nvPr>
        </p:nvSpPr>
        <p:spPr/>
        <p:txBody>
          <a:bodyPr/>
          <a:lstStyle/>
          <a:p>
            <a:pPr>
              <a:lnSpc>
                <a:spcPct val="110000"/>
              </a:lnSpc>
            </a:pPr>
            <a:r>
              <a:rPr lang="en-US" dirty="0"/>
              <a:t>Topic models for data discovery</a:t>
            </a:r>
          </a:p>
          <a:p>
            <a:pPr lvl="1">
              <a:lnSpc>
                <a:spcPct val="110000"/>
              </a:lnSpc>
            </a:pPr>
            <a:r>
              <a:rPr lang="en-US" dirty="0"/>
              <a:t>How can topic models help us form hypothesis about the data?</a:t>
            </a:r>
          </a:p>
          <a:p>
            <a:pPr lvl="1">
              <a:lnSpc>
                <a:spcPct val="110000"/>
              </a:lnSpc>
            </a:pPr>
            <a:r>
              <a:rPr lang="en-US" dirty="0"/>
              <a:t>What can we learn about the language based on the topic model posterior?</a:t>
            </a:r>
          </a:p>
          <a:p>
            <a:endParaRPr lang="en-US" dirty="0" smtClean="0"/>
          </a:p>
          <a:p>
            <a:r>
              <a:rPr lang="en-US" dirty="0" smtClean="0"/>
              <a:t>Topic interpretation</a:t>
            </a:r>
          </a:p>
          <a:p>
            <a:pPr lvl="1"/>
            <a:r>
              <a:rPr lang="en-US" dirty="0" smtClean="0"/>
              <a:t>Topics are distributions over words; therefore, interpreting topics semantics from these distributions becomes important.</a:t>
            </a:r>
          </a:p>
          <a:p>
            <a:pPr lvl="1"/>
            <a:r>
              <a:rPr lang="en-US" dirty="0" smtClean="0"/>
              <a:t>How to properly interpret a topic?</a:t>
            </a:r>
          </a:p>
          <a:p>
            <a:pPr lvl="1"/>
            <a:endParaRPr lang="en-US" dirty="0" smtClean="0"/>
          </a:p>
          <a:p>
            <a:r>
              <a:rPr lang="en-US" dirty="0" smtClean="0"/>
              <a:t>Multilingual topic modeling</a:t>
            </a:r>
          </a:p>
          <a:p>
            <a:pPr lvl="1"/>
            <a:r>
              <a:rPr lang="en-US" dirty="0" smtClean="0"/>
              <a:t>Whether the same topic can appear in </a:t>
            </a:r>
            <a:r>
              <a:rPr lang="en-US" smtClean="0"/>
              <a:t>different languages?</a:t>
            </a:r>
            <a:endParaRPr lang="en-US" dirty="0" smtClean="0"/>
          </a:p>
          <a:p>
            <a:pPr lvl="1"/>
            <a:r>
              <a:rPr lang="en-US" dirty="0" smtClean="0"/>
              <a:t>How to find common topics across different languages?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45</a:t>
            </a:fld>
            <a:endParaRPr lang="en-US"/>
          </a:p>
        </p:txBody>
      </p:sp>
    </p:spTree>
    <p:extLst>
      <p:ext uri="{BB962C8B-B14F-4D97-AF65-F5344CB8AC3E}">
        <p14:creationId xmlns:p14="http://schemas.microsoft.com/office/powerpoint/2010/main" val="31150716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lumMod val="75000"/>
                  </a:schemeClr>
                </a:solidFill>
              </a:rPr>
              <a:t>Introduction and Motivation</a:t>
            </a:r>
          </a:p>
          <a:p>
            <a:r>
              <a:rPr lang="en-US" dirty="0" smtClean="0">
                <a:solidFill>
                  <a:schemeClr val="bg1">
                    <a:lumMod val="75000"/>
                  </a:schemeClr>
                </a:solidFill>
              </a:rPr>
              <a:t>Latent </a:t>
            </a:r>
            <a:r>
              <a:rPr lang="en-US" dirty="0" err="1" smtClean="0">
                <a:solidFill>
                  <a:schemeClr val="bg1">
                    <a:lumMod val="75000"/>
                  </a:schemeClr>
                </a:solidFill>
              </a:rPr>
              <a:t>Dirichlet</a:t>
            </a:r>
            <a:r>
              <a:rPr lang="en-US" dirty="0" smtClean="0">
                <a:solidFill>
                  <a:schemeClr val="bg1">
                    <a:lumMod val="75000"/>
                  </a:schemeClr>
                </a:solidFill>
              </a:rPr>
              <a:t> Allocation</a:t>
            </a:r>
          </a:p>
          <a:p>
            <a:pPr lvl="1"/>
            <a:r>
              <a:rPr lang="en-US" dirty="0">
                <a:solidFill>
                  <a:schemeClr val="bg1">
                    <a:lumMod val="75000"/>
                  </a:schemeClr>
                </a:solidFill>
              </a:rPr>
              <a:t>Probabilistic Modeling Overview</a:t>
            </a:r>
          </a:p>
          <a:p>
            <a:pPr lvl="1"/>
            <a:r>
              <a:rPr lang="en-US" dirty="0">
                <a:solidFill>
                  <a:schemeClr val="bg1">
                    <a:lumMod val="75000"/>
                  </a:schemeClr>
                </a:solidFill>
              </a:rPr>
              <a:t>LDA Assumptions</a:t>
            </a:r>
          </a:p>
          <a:p>
            <a:pPr lvl="1"/>
            <a:r>
              <a:rPr lang="en-US" dirty="0" smtClean="0">
                <a:solidFill>
                  <a:schemeClr val="bg1">
                    <a:lumMod val="75000"/>
                  </a:schemeClr>
                </a:solidFill>
              </a:rPr>
              <a:t>Inference</a:t>
            </a:r>
          </a:p>
          <a:p>
            <a:pPr lvl="1"/>
            <a:r>
              <a:rPr lang="en-US" dirty="0" smtClean="0">
                <a:solidFill>
                  <a:schemeClr val="bg1">
                    <a:lumMod val="75000"/>
                  </a:schemeClr>
                </a:solidFill>
              </a:rPr>
              <a:t>Evaluation</a:t>
            </a:r>
          </a:p>
          <a:p>
            <a:pPr lvl="1"/>
            <a:r>
              <a:rPr lang="en-US" dirty="0" smtClean="0">
                <a:solidFill>
                  <a:schemeClr val="bg1">
                    <a:lumMod val="75000"/>
                  </a:schemeClr>
                </a:solidFill>
              </a:rPr>
              <a:t>Research Example: LDA Application in Profiling </a:t>
            </a:r>
            <a:r>
              <a:rPr lang="en-US" dirty="0">
                <a:solidFill>
                  <a:schemeClr val="bg1">
                    <a:lumMod val="75000"/>
                  </a:schemeClr>
                </a:solidFill>
              </a:rPr>
              <a:t>Underground Economy Sellers</a:t>
            </a:r>
          </a:p>
          <a:p>
            <a:r>
              <a:rPr lang="en-US" dirty="0" smtClean="0">
                <a:solidFill>
                  <a:schemeClr val="bg1">
                    <a:lumMod val="75000"/>
                  </a:schemeClr>
                </a:solidFill>
              </a:rPr>
              <a:t>LDA Variants</a:t>
            </a:r>
          </a:p>
          <a:p>
            <a:pPr lvl="1"/>
            <a:r>
              <a:rPr lang="en-US" dirty="0" smtClean="0">
                <a:solidFill>
                  <a:schemeClr val="bg1">
                    <a:lumMod val="75000"/>
                  </a:schemeClr>
                </a:solidFill>
              </a:rPr>
              <a:t>Relaxing </a:t>
            </a:r>
            <a:r>
              <a:rPr lang="en-US" dirty="0">
                <a:solidFill>
                  <a:schemeClr val="bg1">
                    <a:lumMod val="75000"/>
                  </a:schemeClr>
                </a:solidFill>
              </a:rPr>
              <a:t>the Assumptions of </a:t>
            </a:r>
            <a:r>
              <a:rPr lang="en-US" dirty="0" smtClean="0">
                <a:solidFill>
                  <a:schemeClr val="bg1">
                    <a:lumMod val="75000"/>
                  </a:schemeClr>
                </a:solidFill>
              </a:rPr>
              <a:t>LDA</a:t>
            </a:r>
          </a:p>
          <a:p>
            <a:pPr lvl="1"/>
            <a:r>
              <a:rPr lang="en-US" dirty="0" smtClean="0">
                <a:solidFill>
                  <a:schemeClr val="bg1">
                    <a:lumMod val="75000"/>
                  </a:schemeClr>
                </a:solidFill>
              </a:rPr>
              <a:t>Incorporating Metadata</a:t>
            </a:r>
          </a:p>
          <a:p>
            <a:pPr lvl="1"/>
            <a:r>
              <a:rPr lang="en-US" dirty="0">
                <a:solidFill>
                  <a:schemeClr val="bg1">
                    <a:lumMod val="75000"/>
                  </a:schemeClr>
                </a:solidFill>
              </a:rPr>
              <a:t>Coupling with Deep Learning</a:t>
            </a:r>
          </a:p>
          <a:p>
            <a:pPr lvl="1"/>
            <a:r>
              <a:rPr lang="en-US" dirty="0" smtClean="0">
                <a:solidFill>
                  <a:schemeClr val="bg1">
                    <a:lumMod val="75000"/>
                  </a:schemeClr>
                </a:solidFill>
              </a:rPr>
              <a:t>Generalizing </a:t>
            </a:r>
            <a:r>
              <a:rPr lang="en-US" dirty="0">
                <a:solidFill>
                  <a:schemeClr val="bg1">
                    <a:lumMod val="75000"/>
                  </a:schemeClr>
                </a:solidFill>
              </a:rPr>
              <a:t>to Other Kinds of </a:t>
            </a:r>
            <a:r>
              <a:rPr lang="en-US" dirty="0" smtClean="0">
                <a:solidFill>
                  <a:schemeClr val="bg1">
                    <a:lumMod val="75000"/>
                  </a:schemeClr>
                </a:solidFill>
              </a:rPr>
              <a:t>Data</a:t>
            </a:r>
          </a:p>
          <a:p>
            <a:r>
              <a:rPr lang="en-US" dirty="0" smtClean="0">
                <a:solidFill>
                  <a:schemeClr val="bg1">
                    <a:lumMod val="75000"/>
                  </a:schemeClr>
                </a:solidFill>
              </a:rPr>
              <a:t>Future Directions</a:t>
            </a:r>
          </a:p>
          <a:p>
            <a:r>
              <a:rPr lang="en-US" b="1" dirty="0" smtClean="0"/>
              <a:t>Tools &amp; Implementation Details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46</a:t>
            </a:fld>
            <a:endParaRPr lang="en-US"/>
          </a:p>
        </p:txBody>
      </p:sp>
    </p:spTree>
    <p:extLst>
      <p:ext uri="{BB962C8B-B14F-4D97-AF65-F5344CB8AC3E}">
        <p14:creationId xmlns:p14="http://schemas.microsoft.com/office/powerpoint/2010/main" val="32143890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Modeling - Tools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40244279"/>
              </p:ext>
            </p:extLst>
          </p:nvPr>
        </p:nvGraphicFramePr>
        <p:xfrm>
          <a:off x="381001" y="1281950"/>
          <a:ext cx="8534399" cy="5497496"/>
        </p:xfrm>
        <a:graphic>
          <a:graphicData uri="http://schemas.openxmlformats.org/drawingml/2006/table">
            <a:tbl>
              <a:tblPr/>
              <a:tblGrid>
                <a:gridCol w="1214717">
                  <a:extLst>
                    <a:ext uri="{9D8B030D-6E8A-4147-A177-3AD203B41FA5}">
                      <a16:colId xmlns:a16="http://schemas.microsoft.com/office/drawing/2014/main" val="20000"/>
                    </a:ext>
                  </a:extLst>
                </a:gridCol>
                <a:gridCol w="1706968">
                  <a:extLst>
                    <a:ext uri="{9D8B030D-6E8A-4147-A177-3AD203B41FA5}">
                      <a16:colId xmlns:a16="http://schemas.microsoft.com/office/drawing/2014/main" val="20001"/>
                    </a:ext>
                  </a:extLst>
                </a:gridCol>
                <a:gridCol w="922638">
                  <a:extLst>
                    <a:ext uri="{9D8B030D-6E8A-4147-A177-3AD203B41FA5}">
                      <a16:colId xmlns:a16="http://schemas.microsoft.com/office/drawing/2014/main" val="20002"/>
                    </a:ext>
                  </a:extLst>
                </a:gridCol>
                <a:gridCol w="1216252">
                  <a:extLst>
                    <a:ext uri="{9D8B030D-6E8A-4147-A177-3AD203B41FA5}">
                      <a16:colId xmlns:a16="http://schemas.microsoft.com/office/drawing/2014/main" val="20003"/>
                    </a:ext>
                  </a:extLst>
                </a:gridCol>
                <a:gridCol w="3473824">
                  <a:extLst>
                    <a:ext uri="{9D8B030D-6E8A-4147-A177-3AD203B41FA5}">
                      <a16:colId xmlns:a16="http://schemas.microsoft.com/office/drawing/2014/main" val="20004"/>
                    </a:ext>
                  </a:extLst>
                </a:gridCol>
              </a:tblGrid>
              <a:tr h="259033">
                <a:tc>
                  <a:txBody>
                    <a:bodyPr/>
                    <a:lstStyle/>
                    <a:p>
                      <a:pPr algn="ctr" fontAlgn="b"/>
                      <a:r>
                        <a:rPr lang="en-US" sz="1400" b="1" i="0" u="none" strike="noStrike" dirty="0">
                          <a:solidFill>
                            <a:srgbClr val="000000"/>
                          </a:solidFill>
                          <a:latin typeface="Calibri"/>
                        </a:rPr>
                        <a:t>Name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Model/Algorithm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Language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Author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Notes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4732">
                <a:tc>
                  <a:txBody>
                    <a:bodyPr/>
                    <a:lstStyle/>
                    <a:p>
                      <a:pPr algn="l" fontAlgn="b"/>
                      <a:r>
                        <a:rPr lang="en-US" sz="1400" b="0" i="0" u="sng" strike="noStrike" dirty="0" err="1">
                          <a:solidFill>
                            <a:srgbClr val="0000FF"/>
                          </a:solidFill>
                          <a:latin typeface="Calibri"/>
                          <a:hlinkClick r:id="rId2"/>
                        </a:rPr>
                        <a:t>lda</a:t>
                      </a:r>
                      <a:r>
                        <a:rPr lang="en-US" sz="1400" b="0" i="0" u="sng" strike="noStrike" dirty="0">
                          <a:solidFill>
                            <a:srgbClr val="0000FF"/>
                          </a:solidFill>
                          <a:latin typeface="Calibri"/>
                          <a:hlinkClick r:id="rId2"/>
                        </a:rPr>
                        <a:t>-c</a:t>
                      </a:r>
                      <a:endParaRPr lang="en-US" sz="1400" b="0" i="0" u="sng" strike="noStrike" dirty="0">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Latent </a:t>
                      </a:r>
                      <a:r>
                        <a:rPr lang="en-US" sz="1400" b="0" i="0" u="none" strike="noStrike" dirty="0" err="1">
                          <a:solidFill>
                            <a:srgbClr val="000000"/>
                          </a:solidFill>
                          <a:latin typeface="Calibri"/>
                        </a:rPr>
                        <a:t>Dirichlet</a:t>
                      </a:r>
                      <a:r>
                        <a:rPr lang="en-US" sz="1400" b="0" i="0" u="none" strike="noStrike" dirty="0">
                          <a:solidFill>
                            <a:srgbClr val="000000"/>
                          </a:solidFill>
                          <a:latin typeface="Calibri"/>
                        </a:rPr>
                        <a:t> allocation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D. Blei</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This implements variational inference for 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8793">
                <a:tc>
                  <a:txBody>
                    <a:bodyPr/>
                    <a:lstStyle/>
                    <a:p>
                      <a:pPr algn="l" fontAlgn="b"/>
                      <a:r>
                        <a:rPr lang="en-US" sz="1400" b="0" i="0" u="sng" strike="noStrike" dirty="0">
                          <a:solidFill>
                            <a:srgbClr val="0000FF"/>
                          </a:solidFill>
                          <a:latin typeface="Calibri"/>
                          <a:hlinkClick r:id="rId3"/>
                        </a:rPr>
                        <a:t>class-</a:t>
                      </a:r>
                      <a:r>
                        <a:rPr lang="en-US" sz="1400" b="0" i="0" u="sng" strike="noStrike" dirty="0" err="1">
                          <a:solidFill>
                            <a:srgbClr val="0000FF"/>
                          </a:solidFill>
                          <a:latin typeface="Calibri"/>
                          <a:hlinkClick r:id="rId3"/>
                        </a:rPr>
                        <a:t>slda</a:t>
                      </a:r>
                      <a:endParaRPr lang="en-US" sz="1400" b="0" i="0" u="sng" strike="noStrike" dirty="0">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Supervised topic models for classification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C. Wang</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Implements supervised topic models with a categorical response.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55635">
                <a:tc>
                  <a:txBody>
                    <a:bodyPr/>
                    <a:lstStyle/>
                    <a:p>
                      <a:pPr algn="l" fontAlgn="b"/>
                      <a:r>
                        <a:rPr lang="en-US" sz="1400" b="0" i="0" u="sng" strike="noStrike" dirty="0" err="1">
                          <a:solidFill>
                            <a:srgbClr val="0000FF"/>
                          </a:solidFill>
                          <a:latin typeface="Calibri"/>
                          <a:hlinkClick r:id="rId4"/>
                        </a:rPr>
                        <a:t>lda</a:t>
                      </a:r>
                      <a:endParaRPr lang="en-US" sz="1400" b="0" i="0" u="sng" strike="noStrike" dirty="0">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R package for Gibbs sampling in many models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R</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J</a:t>
                      </a:r>
                      <a:r>
                        <a:rPr lang="en-US" sz="1400" b="0" i="0" u="none" strike="noStrike" dirty="0" smtClean="0">
                          <a:solidFill>
                            <a:srgbClr val="000000"/>
                          </a:solidFill>
                          <a:latin typeface="Calibri"/>
                        </a:rPr>
                        <a:t>. Chang</a:t>
                      </a:r>
                      <a:endParaRPr lang="en-US" sz="1400" b="0" i="0" u="none" strike="noStrike" dirty="0">
                        <a:solidFill>
                          <a:srgbClr val="000000"/>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Implements many models and is fast . Supports LDA, RTMs (for networked documents), MMSB (for network data), and </a:t>
                      </a:r>
                      <a:r>
                        <a:rPr lang="en-US" sz="1400" b="0" i="0" u="none" strike="noStrike" dirty="0" err="1">
                          <a:solidFill>
                            <a:srgbClr val="000000"/>
                          </a:solidFill>
                          <a:latin typeface="Calibri"/>
                        </a:rPr>
                        <a:t>sLDA</a:t>
                      </a:r>
                      <a:r>
                        <a:rPr lang="en-US" sz="1400" b="0" i="0" u="none" strike="noStrike" dirty="0">
                          <a:solidFill>
                            <a:srgbClr val="000000"/>
                          </a:solidFill>
                          <a:latin typeface="Calibri"/>
                        </a:rPr>
                        <a:t> (with a continuous response).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18063">
                <a:tc>
                  <a:txBody>
                    <a:bodyPr/>
                    <a:lstStyle/>
                    <a:p>
                      <a:pPr marL="0" algn="l" defTabSz="685800" rtl="0" eaLnBrk="1" fontAlgn="b" latinLnBrk="0" hangingPunct="1"/>
                      <a:r>
                        <a:rPr lang="en-US" sz="1400" b="0" i="0" u="sng" strike="noStrike" kern="1200" dirty="0" err="1" smtClean="0">
                          <a:solidFill>
                            <a:srgbClr val="0000FF"/>
                          </a:solidFill>
                          <a:latin typeface="Calibri"/>
                          <a:ea typeface="+mn-ea"/>
                          <a:cs typeface="+mn-cs"/>
                          <a:hlinkClick r:id="rId5"/>
                        </a:rPr>
                        <a:t>gensim</a:t>
                      </a:r>
                      <a:endParaRPr lang="en-US" sz="1400" b="0" i="0" u="sng" strike="noStrike" kern="1200" dirty="0">
                        <a:solidFill>
                          <a:srgbClr val="0000FF"/>
                        </a:solidFill>
                        <a:latin typeface="Calibri"/>
                        <a:ea typeface="+mn-ea"/>
                        <a:cs typeface="+mn-cs"/>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smtClean="0">
                          <a:solidFill>
                            <a:srgbClr val="000000"/>
                          </a:solidFill>
                          <a:latin typeface="+mn-lt"/>
                        </a:rPr>
                        <a:t>Software Framework for Topic Modelling with Large Corpora</a:t>
                      </a:r>
                      <a:endParaRPr lang="en-US" sz="1400" b="0" i="0" u="none" strike="noStrike" dirty="0">
                        <a:solidFill>
                          <a:srgbClr val="000000"/>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smtClean="0">
                          <a:solidFill>
                            <a:srgbClr val="000000"/>
                          </a:solidFill>
                          <a:latin typeface="Calibri"/>
                        </a:rPr>
                        <a:t>Python</a:t>
                      </a:r>
                      <a:endParaRPr lang="en-US" sz="1400" b="0" i="0" u="none" strike="noStrike" dirty="0">
                        <a:solidFill>
                          <a:srgbClr val="000000"/>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smtClean="0">
                          <a:solidFill>
                            <a:srgbClr val="000000"/>
                          </a:solidFill>
                          <a:latin typeface="+mn-lt"/>
                        </a:rPr>
                        <a:t>R. </a:t>
                      </a:r>
                      <a:r>
                        <a:rPr lang="en-US" sz="1400" b="0" i="0" u="none" strike="noStrike" dirty="0" err="1" smtClean="0">
                          <a:solidFill>
                            <a:srgbClr val="000000"/>
                          </a:solidFill>
                          <a:latin typeface="+mn-lt"/>
                        </a:rPr>
                        <a:t>Rehurek</a:t>
                      </a:r>
                      <a:r>
                        <a:rPr lang="en-US" sz="1400" b="0" i="0" u="none" strike="noStrike" dirty="0" smtClean="0">
                          <a:solidFill>
                            <a:srgbClr val="000000"/>
                          </a:solidFill>
                          <a:latin typeface="+mn-lt"/>
                        </a:rPr>
                        <a:t>, </a:t>
                      </a:r>
                      <a:br>
                        <a:rPr lang="en-US" sz="1400" b="0" i="0" u="none" strike="noStrike" dirty="0" smtClean="0">
                          <a:solidFill>
                            <a:srgbClr val="000000"/>
                          </a:solidFill>
                          <a:latin typeface="+mn-lt"/>
                        </a:rPr>
                      </a:br>
                      <a:r>
                        <a:rPr lang="en-US" sz="1400" b="0" i="0" u="none" strike="noStrike" dirty="0" smtClean="0">
                          <a:solidFill>
                            <a:srgbClr val="000000"/>
                          </a:solidFill>
                          <a:latin typeface="+mn-lt"/>
                        </a:rPr>
                        <a:t>P. </a:t>
                      </a:r>
                      <a:r>
                        <a:rPr lang="en-US" sz="1400" b="0" i="0" u="none" strike="noStrike" dirty="0" err="1" smtClean="0">
                          <a:solidFill>
                            <a:srgbClr val="000000"/>
                          </a:solidFill>
                          <a:latin typeface="+mn-lt"/>
                        </a:rPr>
                        <a:t>Sojka</a:t>
                      </a:r>
                      <a:endParaRPr lang="en-US" sz="1400" b="0" i="0" u="none" strike="noStrike" dirty="0">
                        <a:solidFill>
                          <a:srgbClr val="000000"/>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smtClean="0">
                          <a:solidFill>
                            <a:schemeClr val="tx1"/>
                          </a:solidFill>
                          <a:latin typeface="Calibri"/>
                        </a:rPr>
                        <a:t>Provides distribution implementation of many models, including LDA, author-topic model, HDP, Dynamic topic model.</a:t>
                      </a:r>
                      <a:endParaRPr lang="en-US" sz="1400" b="0" i="0" u="none" strike="noStrike" dirty="0">
                        <a:solidFill>
                          <a:schemeClr val="tx1"/>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4660936"/>
                  </a:ext>
                </a:extLst>
              </a:tr>
              <a:tr h="518063">
                <a:tc>
                  <a:txBody>
                    <a:bodyPr/>
                    <a:lstStyle/>
                    <a:p>
                      <a:pPr algn="l" fontAlgn="b"/>
                      <a:r>
                        <a:rPr lang="en-US" sz="1400" b="0" i="0" u="sng" strike="noStrike" dirty="0" err="1">
                          <a:solidFill>
                            <a:srgbClr val="0000FF"/>
                          </a:solidFill>
                          <a:latin typeface="Calibri"/>
                          <a:hlinkClick r:id="rId6"/>
                        </a:rPr>
                        <a:t>tmve</a:t>
                      </a:r>
                      <a:endParaRPr lang="en-US" sz="1400" b="0" i="0" u="sng" strike="noStrike" dirty="0">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Topic Model Visualization Engine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Python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A. Chaney</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chemeClr val="tx1"/>
                          </a:solidFill>
                          <a:latin typeface="Calibri"/>
                        </a:rPr>
                        <a:t>A package for creating corpus </a:t>
                      </a:r>
                      <a:r>
                        <a:rPr lang="en-US" sz="1400" b="0" i="0" u="none" strike="noStrike" dirty="0" smtClean="0">
                          <a:solidFill>
                            <a:schemeClr val="tx1"/>
                          </a:solidFill>
                          <a:latin typeface="Calibri"/>
                        </a:rPr>
                        <a:t>browsers.</a:t>
                      </a:r>
                      <a:endParaRPr lang="en-US" sz="1400" b="0" i="0" u="none" strike="noStrike" dirty="0">
                        <a:solidFill>
                          <a:schemeClr val="tx1"/>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77097">
                <a:tc>
                  <a:txBody>
                    <a:bodyPr/>
                    <a:lstStyle/>
                    <a:p>
                      <a:pPr algn="l" fontAlgn="b"/>
                      <a:r>
                        <a:rPr lang="en-US" sz="1400" b="0" i="0" u="sng" strike="noStrike" dirty="0" err="1">
                          <a:solidFill>
                            <a:srgbClr val="0000FF"/>
                          </a:solidFill>
                          <a:latin typeface="Calibri"/>
                          <a:hlinkClick r:id="rId7"/>
                        </a:rPr>
                        <a:t>dtm</a:t>
                      </a:r>
                      <a:endParaRPr lang="en-US" sz="1400" b="0" i="0" u="sng" strike="noStrike" dirty="0">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Dynamic topic models and the influence model</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S. </a:t>
                      </a:r>
                      <a:r>
                        <a:rPr lang="en-US" sz="1400" b="0" i="0" u="none" strike="noStrike" dirty="0" err="1">
                          <a:solidFill>
                            <a:srgbClr val="000000"/>
                          </a:solidFill>
                          <a:latin typeface="Calibri"/>
                        </a:rPr>
                        <a:t>Gerrish</a:t>
                      </a:r>
                      <a:endParaRPr lang="en-US" sz="1400" b="0" i="0" u="none" strike="noStrike" dirty="0">
                        <a:solidFill>
                          <a:srgbClr val="000000"/>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This implements topics that change over time and a model of how individual documents predict that change.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10061">
                <a:tc>
                  <a:txBody>
                    <a:bodyPr/>
                    <a:lstStyle/>
                    <a:p>
                      <a:pPr algn="l" fontAlgn="b"/>
                      <a:r>
                        <a:rPr lang="en-US" sz="1400" b="0" i="0" u="sng" strike="noStrike">
                          <a:solidFill>
                            <a:srgbClr val="0000FF"/>
                          </a:solidFill>
                          <a:latin typeface="Calibri"/>
                          <a:hlinkClick r:id="rId8"/>
                        </a:rPr>
                        <a:t>ctm-c</a:t>
                      </a:r>
                      <a:endParaRPr lang="en-US" sz="1400" b="0"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Correlated topic models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D. </a:t>
                      </a:r>
                      <a:r>
                        <a:rPr lang="en-US" sz="1400" b="0" i="0" u="none" strike="noStrike" dirty="0" err="1">
                          <a:solidFill>
                            <a:srgbClr val="000000"/>
                          </a:solidFill>
                          <a:latin typeface="Calibri"/>
                        </a:rPr>
                        <a:t>Blei</a:t>
                      </a:r>
                      <a:endParaRPr lang="en-US" sz="1400" b="0" i="0" u="none" strike="noStrike" dirty="0">
                        <a:solidFill>
                          <a:srgbClr val="000000"/>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This implements variational inference for the CTM.</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59033">
                <a:tc>
                  <a:txBody>
                    <a:bodyPr/>
                    <a:lstStyle/>
                    <a:p>
                      <a:pPr algn="l" fontAlgn="b"/>
                      <a:r>
                        <a:rPr lang="en-US" sz="1400" b="0" i="0" u="sng" strike="noStrike">
                          <a:solidFill>
                            <a:srgbClr val="0000FF"/>
                          </a:solidFill>
                          <a:latin typeface="Calibri"/>
                          <a:hlinkClick r:id="rId9"/>
                        </a:rPr>
                        <a:t>Mallet</a:t>
                      </a:r>
                      <a:endParaRPr lang="en-US" sz="1400" b="0"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LDA, </a:t>
                      </a:r>
                      <a:r>
                        <a:rPr lang="en-US" sz="1400" b="0" i="0" u="none" strike="noStrike" dirty="0" smtClean="0">
                          <a:solidFill>
                            <a:srgbClr val="000000"/>
                          </a:solidFill>
                          <a:latin typeface="Calibri"/>
                        </a:rPr>
                        <a:t>Hierarchical </a:t>
                      </a:r>
                      <a:r>
                        <a:rPr lang="en-US" sz="1400" b="0" i="0" u="none" strike="noStrike" dirty="0">
                          <a:solidFill>
                            <a:srgbClr val="000000"/>
                          </a:solidFill>
                          <a:latin typeface="Calibri"/>
                        </a:rPr>
                        <a:t>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Java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A. McCallum</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Implements  LDA and </a:t>
                      </a:r>
                      <a:r>
                        <a:rPr lang="en-US" sz="1400" b="0" i="0" u="none" strike="noStrike" dirty="0" smtClean="0">
                          <a:solidFill>
                            <a:srgbClr val="000000"/>
                          </a:solidFill>
                          <a:latin typeface="Calibri"/>
                        </a:rPr>
                        <a:t>Hierarchical </a:t>
                      </a:r>
                      <a:r>
                        <a:rPr lang="en-US" sz="1400" b="0" i="0" u="none" strike="noStrike" dirty="0">
                          <a:solidFill>
                            <a:srgbClr val="000000"/>
                          </a:solidFill>
                          <a:latin typeface="Calibri"/>
                        </a:rPr>
                        <a:t>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98093">
                <a:tc>
                  <a:txBody>
                    <a:bodyPr/>
                    <a:lstStyle/>
                    <a:p>
                      <a:pPr algn="l" fontAlgn="b"/>
                      <a:r>
                        <a:rPr lang="en-US" sz="1400" b="0" i="0" u="sng" strike="noStrike" dirty="0">
                          <a:solidFill>
                            <a:srgbClr val="0000FF"/>
                          </a:solidFill>
                          <a:latin typeface="Calibri"/>
                          <a:hlinkClick r:id="rId10"/>
                        </a:rPr>
                        <a:t>Stanford topic modeling toolbox</a:t>
                      </a:r>
                      <a:endParaRPr lang="en-US" sz="1400" b="0" i="0" u="sng" strike="noStrike" dirty="0">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LDA, Labeled LDA, Partially Labeled 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Java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Stanford NLP Group</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Implements LDA, Labeled LDA, and PLDA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4" name="Slide Number Placeholder 3"/>
          <p:cNvSpPr>
            <a:spLocks noGrp="1"/>
          </p:cNvSpPr>
          <p:nvPr>
            <p:ph type="sldNum" sz="quarter" idx="12"/>
          </p:nvPr>
        </p:nvSpPr>
        <p:spPr/>
        <p:txBody>
          <a:bodyPr/>
          <a:lstStyle/>
          <a:p>
            <a:fld id="{8B8A6D28-8101-4277-BD3B-09002AC06C4B}" type="slidenum">
              <a:rPr lang="en-US" smtClean="0"/>
              <a:pPr/>
              <a:t>47</a:t>
            </a:fld>
            <a:endParaRPr lang="en-US"/>
          </a:p>
        </p:txBody>
      </p:sp>
    </p:spTree>
    <p:extLst>
      <p:ext uri="{BB962C8B-B14F-4D97-AF65-F5344CB8AC3E}">
        <p14:creationId xmlns:p14="http://schemas.microsoft.com/office/powerpoint/2010/main" val="3853100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gensim</a:t>
            </a:r>
            <a:r>
              <a:rPr lang="en-US" dirty="0" smtClean="0"/>
              <a:t> (Python) Example:</a:t>
            </a:r>
            <a:br>
              <a:rPr lang="en-US" dirty="0" smtClean="0"/>
            </a:br>
            <a:r>
              <a:rPr lang="en-US" dirty="0" smtClean="0"/>
              <a:t>Topic Modeling News Articles</a:t>
            </a:r>
            <a:endParaRPr lang="en-US" dirty="0"/>
          </a:p>
        </p:txBody>
      </p:sp>
      <p:sp>
        <p:nvSpPr>
          <p:cNvPr id="3" name="Content Placeholder 2"/>
          <p:cNvSpPr>
            <a:spLocks noGrp="1"/>
          </p:cNvSpPr>
          <p:nvPr>
            <p:ph idx="1"/>
          </p:nvPr>
        </p:nvSpPr>
        <p:spPr>
          <a:xfrm>
            <a:off x="628650" y="1790750"/>
            <a:ext cx="7886700" cy="505664"/>
          </a:xfrm>
        </p:spPr>
        <p:txBody>
          <a:bodyPr>
            <a:normAutofit/>
          </a:bodyPr>
          <a:lstStyle/>
          <a:p>
            <a:r>
              <a:rPr lang="en-US" dirty="0" smtClean="0"/>
              <a:t>We use the news article dataset from </a:t>
            </a:r>
            <a:r>
              <a:rPr lang="en-US" dirty="0" smtClean="0">
                <a:hlinkClick r:id="rId2"/>
              </a:rPr>
              <a:t>the Lee corpus</a:t>
            </a:r>
            <a:r>
              <a:rPr lang="en-US" dirty="0" smtClean="0"/>
              <a:t>.</a:t>
            </a:r>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48</a:t>
            </a:fld>
            <a:endParaRPr lang="en-US"/>
          </a:p>
        </p:txBody>
      </p:sp>
      <p:sp>
        <p:nvSpPr>
          <p:cNvPr id="5" name="TextBox 4"/>
          <p:cNvSpPr txBox="1"/>
          <p:nvPr/>
        </p:nvSpPr>
        <p:spPr>
          <a:xfrm>
            <a:off x="0" y="6538913"/>
            <a:ext cx="9144000" cy="276999"/>
          </a:xfrm>
          <a:prstGeom prst="rect">
            <a:avLst/>
          </a:prstGeom>
          <a:noFill/>
        </p:spPr>
        <p:txBody>
          <a:bodyPr wrap="square" rtlCol="0">
            <a:spAutoFit/>
          </a:bodyPr>
          <a:lstStyle/>
          <a:p>
            <a:pPr algn="ctr"/>
            <a:r>
              <a:rPr lang="en-US" sz="1200" dirty="0" smtClean="0"/>
              <a:t>Tutorial retrieved </a:t>
            </a:r>
            <a:r>
              <a:rPr lang="en-US" sz="1200" dirty="0"/>
              <a:t>from: https://markroxor.github.io/gensim/static/notebooks/gensim_news_classification.html</a:t>
            </a:r>
          </a:p>
        </p:txBody>
      </p:sp>
      <p:sp>
        <p:nvSpPr>
          <p:cNvPr id="6" name="Rectangle 5"/>
          <p:cNvSpPr/>
          <p:nvPr/>
        </p:nvSpPr>
        <p:spPr>
          <a:xfrm>
            <a:off x="1936382" y="2511528"/>
            <a:ext cx="7207618" cy="3693319"/>
          </a:xfrm>
          <a:prstGeom prst="rect">
            <a:avLst/>
          </a:prstGeom>
        </p:spPr>
        <p:txBody>
          <a:bodyPr wrap="square" lIns="0" tIns="0" rIns="0" bIns="0">
            <a:spAutoFit/>
          </a:bodyPr>
          <a:lstStyle/>
          <a:p>
            <a:r>
              <a:rPr lang="en-US" sz="1200" dirty="0" err="1">
                <a:latin typeface="Courier New" panose="02070309020205020404" pitchFamily="49" charset="0"/>
                <a:cs typeface="Courier New" panose="02070309020205020404" pitchFamily="49" charset="0"/>
              </a:rPr>
              <a:t>test_data_dir</a:t>
            </a:r>
            <a:r>
              <a:rPr lang="en-US" sz="1200" dirty="0">
                <a:latin typeface="Courier New" panose="02070309020205020404" pitchFamily="49" charset="0"/>
                <a:cs typeface="Courier New" panose="02070309020205020404" pitchFamily="49" charset="0"/>
              </a:rPr>
              <a:t> = '{}'.format(</a:t>
            </a:r>
            <a:r>
              <a:rPr lang="en-US" sz="1200" dirty="0" err="1">
                <a:latin typeface="Courier New" panose="02070309020205020404" pitchFamily="49" charset="0"/>
                <a:cs typeface="Courier New" panose="02070309020205020404" pitchFamily="49" charset="0"/>
              </a:rPr>
              <a:t>os.sep</a:t>
            </a:r>
            <a:r>
              <a:rPr lang="en-US" sz="1200" dirty="0">
                <a:latin typeface="Courier New" panose="02070309020205020404" pitchFamily="49" charset="0"/>
                <a:cs typeface="Courier New" panose="02070309020205020404" pitchFamily="49" charset="0"/>
              </a:rPr>
              <a:t>).join([</a:t>
            </a:r>
            <a:r>
              <a:rPr lang="en-US" sz="1200" dirty="0" err="1">
                <a:latin typeface="Courier New" panose="02070309020205020404" pitchFamily="49" charset="0"/>
                <a:cs typeface="Courier New" panose="02070309020205020404" pitchFamily="49" charset="0"/>
              </a:rPr>
              <a:t>gensim</a:t>
            </a:r>
            <a:r>
              <a:rPr lang="en-US" sz="1200" dirty="0">
                <a:latin typeface="Courier New" panose="02070309020205020404" pitchFamily="49" charset="0"/>
                <a:cs typeface="Courier New" panose="02070309020205020404" pitchFamily="49" charset="0"/>
              </a:rPr>
              <a:t>.__path__[0], 'test', '</a:t>
            </a:r>
            <a:r>
              <a:rPr lang="en-US" sz="1200" dirty="0" err="1">
                <a:latin typeface="Courier New" panose="02070309020205020404" pitchFamily="49" charset="0"/>
                <a:cs typeface="Courier New" panose="02070309020205020404" pitchFamily="49" charset="0"/>
              </a:rPr>
              <a:t>test_data</a:t>
            </a:r>
            <a:r>
              <a:rPr lang="en-US" sz="1200" dirty="0">
                <a:latin typeface="Courier New" panose="02070309020205020404" pitchFamily="49" charset="0"/>
                <a:cs typeface="Courier New" panose="02070309020205020404" pitchFamily="49" charset="0"/>
              </a:rPr>
              <a:t>'])</a:t>
            </a:r>
          </a:p>
          <a:p>
            <a:r>
              <a:rPr lang="en-US" sz="1200" dirty="0" err="1" smtClean="0">
                <a:latin typeface="Courier New" panose="02070309020205020404" pitchFamily="49" charset="0"/>
                <a:cs typeface="Courier New" panose="02070309020205020404" pitchFamily="49" charset="0"/>
              </a:rPr>
              <a:t>lee_train_file</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test_data_dir</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os.sep</a:t>
            </a:r>
            <a:r>
              <a:rPr lang="en-US" sz="1200" dirty="0">
                <a:latin typeface="Courier New" panose="02070309020205020404" pitchFamily="49" charset="0"/>
                <a:cs typeface="Courier New" panose="02070309020205020404" pitchFamily="49" charset="0"/>
              </a:rPr>
              <a:t> + </a:t>
            </a:r>
            <a:r>
              <a:rPr lang="en-US" sz="1200" dirty="0" smtClean="0">
                <a:latin typeface="Courier New" panose="02070309020205020404" pitchFamily="49" charset="0"/>
                <a:cs typeface="Courier New" panose="02070309020205020404" pitchFamily="49" charset="0"/>
              </a:rPr>
              <a:t>'</a:t>
            </a:r>
            <a:r>
              <a:rPr lang="en-US" sz="1200" dirty="0" err="1" smtClean="0">
                <a:latin typeface="Courier New" panose="02070309020205020404" pitchFamily="49" charset="0"/>
                <a:cs typeface="Courier New" panose="02070309020205020404" pitchFamily="49" charset="0"/>
              </a:rPr>
              <a:t>lee_background.cor</a:t>
            </a:r>
            <a:r>
              <a:rPr lang="en-US" sz="1200" dirty="0" smtClean="0">
                <a:latin typeface="Courier New" panose="02070309020205020404" pitchFamily="49" charset="0"/>
                <a:cs typeface="Courier New" panose="02070309020205020404" pitchFamily="49" charset="0"/>
              </a:rPr>
              <a:t>‘</a:t>
            </a:r>
          </a:p>
          <a:p>
            <a:endParaRPr lang="en-US" sz="1200" dirty="0" smtClean="0">
              <a:latin typeface="Courier New" panose="02070309020205020404" pitchFamily="49" charset="0"/>
              <a:cs typeface="Courier New" panose="02070309020205020404" pitchFamily="49" charset="0"/>
            </a:endParaRPr>
          </a:p>
          <a:p>
            <a:r>
              <a:rPr lang="en-US" sz="1200" dirty="0" err="1" smtClean="0">
                <a:latin typeface="Courier New" panose="02070309020205020404" pitchFamily="49" charset="0"/>
                <a:cs typeface="Courier New" panose="02070309020205020404" pitchFamily="49" charset="0"/>
              </a:rPr>
              <a:t>def</a:t>
            </a:r>
            <a:r>
              <a:rPr lang="en-US" sz="1200" dirty="0" smtClean="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build_texts</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fname</a:t>
            </a:r>
            <a:r>
              <a:rPr lang="en-US" sz="1200" dirty="0" smtClean="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with open(</a:t>
            </a:r>
            <a:r>
              <a:rPr lang="en-US" sz="1200" dirty="0" err="1">
                <a:latin typeface="Courier New" panose="02070309020205020404" pitchFamily="49" charset="0"/>
                <a:cs typeface="Courier New" panose="02070309020205020404" pitchFamily="49" charset="0"/>
              </a:rPr>
              <a:t>fname</a:t>
            </a:r>
            <a:r>
              <a:rPr lang="en-US" sz="1200" dirty="0">
                <a:latin typeface="Courier New" panose="02070309020205020404" pitchFamily="49" charset="0"/>
                <a:cs typeface="Courier New" panose="02070309020205020404" pitchFamily="49" charset="0"/>
              </a:rPr>
              <a:t>) as f:</a:t>
            </a:r>
          </a:p>
          <a:p>
            <a:r>
              <a:rPr lang="en-US" sz="1200" dirty="0">
                <a:latin typeface="Courier New" panose="02070309020205020404" pitchFamily="49" charset="0"/>
                <a:cs typeface="Courier New" panose="02070309020205020404" pitchFamily="49" charset="0"/>
              </a:rPr>
              <a:t>        for line in f:</a:t>
            </a:r>
          </a:p>
          <a:p>
            <a:r>
              <a:rPr lang="en-US" sz="1200" dirty="0">
                <a:latin typeface="Courier New" panose="02070309020205020404" pitchFamily="49" charset="0"/>
                <a:cs typeface="Courier New" panose="02070309020205020404" pitchFamily="49" charset="0"/>
              </a:rPr>
              <a:t>            yield </a:t>
            </a:r>
            <a:r>
              <a:rPr lang="en-US" sz="1200" dirty="0" err="1">
                <a:latin typeface="Courier New" panose="02070309020205020404" pitchFamily="49" charset="0"/>
                <a:cs typeface="Courier New" panose="02070309020205020404" pitchFamily="49" charset="0"/>
              </a:rPr>
              <a:t>gensim.utils.simple_preprocess</a:t>
            </a:r>
            <a:r>
              <a:rPr lang="en-US" sz="1200" dirty="0">
                <a:latin typeface="Courier New" panose="02070309020205020404" pitchFamily="49" charset="0"/>
                <a:cs typeface="Courier New" panose="02070309020205020404" pitchFamily="49" charset="0"/>
              </a:rPr>
              <a:t>(line, </a:t>
            </a:r>
            <a:r>
              <a:rPr lang="en-US" sz="1200" dirty="0" err="1">
                <a:latin typeface="Courier New" panose="02070309020205020404" pitchFamily="49" charset="0"/>
                <a:cs typeface="Courier New" panose="02070309020205020404" pitchFamily="49" charset="0"/>
              </a:rPr>
              <a:t>deacc</a:t>
            </a:r>
            <a:r>
              <a:rPr lang="en-US" sz="1200" dirty="0">
                <a:latin typeface="Courier New" panose="02070309020205020404" pitchFamily="49" charset="0"/>
                <a:cs typeface="Courier New" panose="02070309020205020404" pitchFamily="49" charset="0"/>
              </a:rPr>
              <a:t>=True, </a:t>
            </a:r>
            <a:r>
              <a:rPr lang="en-US" sz="1200" dirty="0" err="1">
                <a:latin typeface="Courier New" panose="02070309020205020404" pitchFamily="49" charset="0"/>
                <a:cs typeface="Courier New" panose="02070309020205020404" pitchFamily="49" charset="0"/>
              </a:rPr>
              <a:t>min_len</a:t>
            </a:r>
            <a:r>
              <a:rPr lang="en-US" sz="1200" dirty="0">
                <a:latin typeface="Courier New" panose="02070309020205020404" pitchFamily="49" charset="0"/>
                <a:cs typeface="Courier New" panose="02070309020205020404" pitchFamily="49" charset="0"/>
              </a:rPr>
              <a:t>=3</a:t>
            </a:r>
            <a:r>
              <a:rPr lang="en-US" sz="1200" dirty="0" smtClean="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train_texts</a:t>
            </a:r>
            <a:r>
              <a:rPr lang="en-US" sz="1200" dirty="0">
                <a:latin typeface="Courier New" panose="02070309020205020404" pitchFamily="49" charset="0"/>
                <a:cs typeface="Courier New" panose="02070309020205020404" pitchFamily="49" charset="0"/>
              </a:rPr>
              <a:t> = list(</a:t>
            </a:r>
            <a:r>
              <a:rPr lang="en-US" sz="1200" dirty="0" err="1">
                <a:latin typeface="Courier New" panose="02070309020205020404" pitchFamily="49" charset="0"/>
                <a:cs typeface="Courier New" panose="02070309020205020404" pitchFamily="49" charset="0"/>
              </a:rPr>
              <a:t>build_texts</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lee_train_file</a:t>
            </a:r>
            <a:r>
              <a:rPr lang="en-US" sz="1200" dirty="0" smtClean="0">
                <a:latin typeface="Courier New" panose="02070309020205020404" pitchFamily="49" charset="0"/>
                <a:cs typeface="Courier New" panose="02070309020205020404" pitchFamily="49" charset="0"/>
              </a:rPr>
              <a:t>))</a:t>
            </a:r>
          </a:p>
          <a:p>
            <a:endParaRPr lang="en-US" sz="1200" dirty="0" smtClean="0">
              <a:latin typeface="Courier New" panose="02070309020205020404" pitchFamily="49" charset="0"/>
              <a:cs typeface="Courier New" panose="02070309020205020404" pitchFamily="49" charset="0"/>
            </a:endParaRPr>
          </a:p>
          <a:p>
            <a:r>
              <a:rPr lang="en-US" sz="1200" dirty="0" smtClean="0">
                <a:latin typeface="Courier New" panose="02070309020205020404" pitchFamily="49" charset="0"/>
                <a:cs typeface="Courier New" panose="02070309020205020404" pitchFamily="49" charset="0"/>
              </a:rPr>
              <a:t>bigram </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gensim.models.Phrases</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train_texts</a:t>
            </a:r>
            <a:r>
              <a:rPr lang="en-US" sz="1200" dirty="0" smtClean="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p>
            <a:r>
              <a:rPr lang="en-US" sz="1200" dirty="0" err="1" smtClean="0">
                <a:latin typeface="Courier New" panose="02070309020205020404" pitchFamily="49" charset="0"/>
                <a:cs typeface="Courier New" panose="02070309020205020404" pitchFamily="49" charset="0"/>
              </a:rPr>
              <a:t>def</a:t>
            </a:r>
            <a:r>
              <a:rPr lang="en-US" sz="1200" dirty="0" smtClean="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process_texts</a:t>
            </a:r>
            <a:r>
              <a:rPr lang="en-US" sz="1200" dirty="0">
                <a:latin typeface="Courier New" panose="02070309020205020404" pitchFamily="49" charset="0"/>
                <a:cs typeface="Courier New" panose="02070309020205020404" pitchFamily="49" charset="0"/>
              </a:rPr>
              <a:t>(texts):</a:t>
            </a:r>
          </a:p>
          <a:p>
            <a:r>
              <a:rPr lang="en-US" sz="1200" dirty="0" smtClean="0">
                <a:latin typeface="Courier New" panose="02070309020205020404" pitchFamily="49" charset="0"/>
                <a:cs typeface="Courier New" panose="02070309020205020404" pitchFamily="49" charset="0"/>
              </a:rPr>
              <a:t>    texts = [[word for word in line if word not in stops] for line in texts]</a:t>
            </a:r>
          </a:p>
          <a:p>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texts = [bigram[line] for line in texts]</a:t>
            </a:r>
          </a:p>
          <a:p>
            <a:r>
              <a:rPr lang="en-US" sz="1200" dirty="0">
                <a:latin typeface="Courier New" panose="02070309020205020404" pitchFamily="49" charset="0"/>
                <a:cs typeface="Courier New" panose="02070309020205020404" pitchFamily="49" charset="0"/>
              </a:rPr>
              <a:t>    texts = [[</a:t>
            </a:r>
            <a:r>
              <a:rPr lang="en-US" sz="1200" dirty="0" err="1">
                <a:latin typeface="Courier New" panose="02070309020205020404" pitchFamily="49" charset="0"/>
                <a:cs typeface="Courier New" panose="02070309020205020404" pitchFamily="49" charset="0"/>
              </a:rPr>
              <a:t>word.split</a:t>
            </a:r>
            <a:r>
              <a:rPr lang="en-US" sz="1200" dirty="0">
                <a:latin typeface="Courier New" panose="02070309020205020404" pitchFamily="49" charset="0"/>
                <a:cs typeface="Courier New" panose="02070309020205020404" pitchFamily="49" charset="0"/>
              </a:rPr>
              <a:t>('/')[0] for word in lemmatize(' '.join(line), </a:t>
            </a:r>
            <a:r>
              <a:rPr lang="en-US" sz="1200" dirty="0" err="1">
                <a:latin typeface="Courier New" panose="02070309020205020404" pitchFamily="49" charset="0"/>
                <a:cs typeface="Courier New" panose="02070309020205020404" pitchFamily="49" charset="0"/>
              </a:rPr>
              <a:t>allowed_tags</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re.compile</a:t>
            </a:r>
            <a:r>
              <a:rPr lang="en-US" sz="1200" dirty="0">
                <a:latin typeface="Courier New" panose="02070309020205020404" pitchFamily="49" charset="0"/>
                <a:cs typeface="Courier New" panose="02070309020205020404" pitchFamily="49" charset="0"/>
              </a:rPr>
              <a:t>('(NN)'), </a:t>
            </a:r>
            <a:r>
              <a:rPr lang="en-US" sz="1200" dirty="0" err="1">
                <a:latin typeface="Courier New" panose="02070309020205020404" pitchFamily="49" charset="0"/>
                <a:cs typeface="Courier New" panose="02070309020205020404" pitchFamily="49" charset="0"/>
              </a:rPr>
              <a:t>min_length</a:t>
            </a:r>
            <a:r>
              <a:rPr lang="en-US" sz="1200" dirty="0">
                <a:latin typeface="Courier New" panose="02070309020205020404" pitchFamily="49" charset="0"/>
                <a:cs typeface="Courier New" panose="02070309020205020404" pitchFamily="49" charset="0"/>
              </a:rPr>
              <a:t>=3)] for line in texts]</a:t>
            </a:r>
          </a:p>
          <a:p>
            <a:r>
              <a:rPr lang="en-US" sz="1200" dirty="0">
                <a:latin typeface="Courier New" panose="02070309020205020404" pitchFamily="49" charset="0"/>
                <a:cs typeface="Courier New" panose="02070309020205020404" pitchFamily="49" charset="0"/>
              </a:rPr>
              <a:t>    return </a:t>
            </a:r>
            <a:r>
              <a:rPr lang="en-US" sz="1200" dirty="0" smtClean="0">
                <a:latin typeface="Courier New" panose="02070309020205020404" pitchFamily="49" charset="0"/>
                <a:cs typeface="Courier New" panose="02070309020205020404" pitchFamily="49" charset="0"/>
              </a:rPr>
              <a:t>texts</a:t>
            </a:r>
          </a:p>
          <a:p>
            <a:r>
              <a:rPr lang="en-US" sz="1200" dirty="0" err="1">
                <a:latin typeface="Courier New" panose="02070309020205020404" pitchFamily="49" charset="0"/>
                <a:cs typeface="Courier New" panose="02070309020205020404" pitchFamily="49" charset="0"/>
              </a:rPr>
              <a:t>train_texts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process_texts</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train_texts</a:t>
            </a:r>
            <a:r>
              <a:rPr lang="en-US" sz="1200" dirty="0">
                <a:latin typeface="Courier New" panose="02070309020205020404" pitchFamily="49" charset="0"/>
                <a:cs typeface="Courier New" panose="02070309020205020404" pitchFamily="49" charset="0"/>
              </a:rPr>
              <a:t>)</a:t>
            </a:r>
          </a:p>
          <a:p>
            <a:r>
              <a:rPr lang="en-US" sz="1200" dirty="0" smtClean="0">
                <a:latin typeface="Courier New" panose="02070309020205020404" pitchFamily="49" charset="0"/>
                <a:cs typeface="Courier New" panose="02070309020205020404" pitchFamily="49" charset="0"/>
              </a:rPr>
              <a:t>dictionary </a:t>
            </a:r>
            <a:r>
              <a:rPr lang="en-US" sz="1200" dirty="0">
                <a:latin typeface="Courier New" panose="02070309020205020404" pitchFamily="49" charset="0"/>
                <a:cs typeface="Courier New" panose="02070309020205020404" pitchFamily="49" charset="0"/>
              </a:rPr>
              <a:t>= Dictionary(</a:t>
            </a:r>
            <a:r>
              <a:rPr lang="en-US" sz="1200" dirty="0" err="1">
                <a:latin typeface="Courier New" panose="02070309020205020404" pitchFamily="49" charset="0"/>
                <a:cs typeface="Courier New" panose="02070309020205020404" pitchFamily="49" charset="0"/>
              </a:rPr>
              <a:t>train_texts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corpus = [dictionary.doc2bow(text) for text in </a:t>
            </a:r>
            <a:r>
              <a:rPr lang="en-US" sz="1200" dirty="0" err="1">
                <a:latin typeface="Courier New" panose="02070309020205020404" pitchFamily="49" charset="0"/>
                <a:cs typeface="Courier New" panose="02070309020205020404" pitchFamily="49" charset="0"/>
              </a:rPr>
              <a:t>train_texts</a:t>
            </a:r>
            <a:r>
              <a:rPr lang="en-US" sz="1200" dirty="0">
                <a:latin typeface="Courier New" panose="02070309020205020404" pitchFamily="49" charset="0"/>
                <a:cs typeface="Courier New" panose="02070309020205020404" pitchFamily="49" charset="0"/>
              </a:rPr>
              <a:t>]</a:t>
            </a:r>
            <a:endParaRPr lang="en-US" sz="1200" dirty="0" smtClean="0">
              <a:latin typeface="Courier New" panose="02070309020205020404" pitchFamily="49" charset="0"/>
              <a:cs typeface="Courier New" panose="02070309020205020404" pitchFamily="49" charset="0"/>
            </a:endParaRPr>
          </a:p>
        </p:txBody>
      </p:sp>
      <p:sp>
        <p:nvSpPr>
          <p:cNvPr id="8" name="Left Brace 7"/>
          <p:cNvSpPr/>
          <p:nvPr/>
        </p:nvSpPr>
        <p:spPr>
          <a:xfrm>
            <a:off x="1729473" y="2552320"/>
            <a:ext cx="206908" cy="1619466"/>
          </a:xfrm>
          <a:prstGeom prst="leftBrace">
            <a:avLst>
              <a:gd name="adj1" fmla="val 145968"/>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35860" y="3038887"/>
            <a:ext cx="1594641" cy="646331"/>
          </a:xfrm>
          <a:prstGeom prst="rect">
            <a:avLst/>
          </a:prstGeom>
          <a:noFill/>
          <a:ln w="19050">
            <a:solidFill>
              <a:srgbClr val="C00000"/>
            </a:solidFill>
          </a:ln>
        </p:spPr>
        <p:txBody>
          <a:bodyPr wrap="square" rtlCol="0">
            <a:spAutoFit/>
          </a:bodyPr>
          <a:lstStyle/>
          <a:p>
            <a:r>
              <a:rPr lang="en-US" dirty="0" smtClean="0"/>
              <a:t>Data import &amp; preprocessing  </a:t>
            </a:r>
            <a:endParaRPr lang="en-US" dirty="0"/>
          </a:p>
        </p:txBody>
      </p:sp>
      <p:sp>
        <p:nvSpPr>
          <p:cNvPr id="10" name="Left Brace 9"/>
          <p:cNvSpPr/>
          <p:nvPr/>
        </p:nvSpPr>
        <p:spPr>
          <a:xfrm>
            <a:off x="1729473" y="4422760"/>
            <a:ext cx="206908" cy="1861500"/>
          </a:xfrm>
          <a:prstGeom prst="leftBrace">
            <a:avLst>
              <a:gd name="adj1" fmla="val 145968"/>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124430" y="4899079"/>
            <a:ext cx="1506071" cy="923330"/>
          </a:xfrm>
          <a:prstGeom prst="rect">
            <a:avLst/>
          </a:prstGeom>
          <a:noFill/>
          <a:ln w="19050">
            <a:solidFill>
              <a:srgbClr val="C00000"/>
            </a:solidFill>
          </a:ln>
        </p:spPr>
        <p:txBody>
          <a:bodyPr wrap="square" rtlCol="0">
            <a:spAutoFit/>
          </a:bodyPr>
          <a:lstStyle/>
          <a:p>
            <a:r>
              <a:rPr lang="en-US" dirty="0" smtClean="0"/>
              <a:t>Creating a bag-of-words</a:t>
            </a:r>
          </a:p>
          <a:p>
            <a:r>
              <a:rPr lang="en-US" dirty="0" smtClean="0"/>
              <a:t>model</a:t>
            </a:r>
            <a:endParaRPr lang="en-US" dirty="0"/>
          </a:p>
        </p:txBody>
      </p:sp>
      <p:sp>
        <p:nvSpPr>
          <p:cNvPr id="13" name="Rectangle 12"/>
          <p:cNvSpPr/>
          <p:nvPr/>
        </p:nvSpPr>
        <p:spPr>
          <a:xfrm>
            <a:off x="6229963" y="4232997"/>
            <a:ext cx="2868093" cy="369332"/>
          </a:xfrm>
          <a:prstGeom prst="rect">
            <a:avLst/>
          </a:prstGeom>
        </p:spPr>
        <p:txBody>
          <a:bodyPr wrap="none">
            <a:spAutoFit/>
          </a:bodyPr>
          <a:lstStyle/>
          <a:p>
            <a:r>
              <a:rPr lang="en-US" dirty="0" smtClean="0"/>
              <a:t>Bigram </a:t>
            </a:r>
            <a:r>
              <a:rPr lang="en-US" dirty="0"/>
              <a:t>collocation detection</a:t>
            </a:r>
          </a:p>
        </p:txBody>
      </p:sp>
      <p:cxnSp>
        <p:nvCxnSpPr>
          <p:cNvPr id="15" name="Straight Arrow Connector 14"/>
          <p:cNvCxnSpPr/>
          <p:nvPr/>
        </p:nvCxnSpPr>
        <p:spPr>
          <a:xfrm flipH="1">
            <a:off x="5889812" y="4417663"/>
            <a:ext cx="340151"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82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p:cNvPicPr>
            <a:picLocks noGrp="1" noChangeAspect="1"/>
          </p:cNvPicPr>
          <p:nvPr>
            <p:ph idx="1"/>
          </p:nvPr>
        </p:nvPicPr>
        <p:blipFill>
          <a:blip r:embed="rId2"/>
          <a:stretch>
            <a:fillRect/>
          </a:stretch>
        </p:blipFill>
        <p:spPr>
          <a:xfrm>
            <a:off x="1797066" y="2591998"/>
            <a:ext cx="6629758" cy="4175122"/>
          </a:xfrm>
          <a:prstGeom prst="rect">
            <a:avLst/>
          </a:prstGeom>
        </p:spPr>
      </p:pic>
      <p:sp>
        <p:nvSpPr>
          <p:cNvPr id="2" name="Title 1"/>
          <p:cNvSpPr>
            <a:spLocks noGrp="1"/>
          </p:cNvSpPr>
          <p:nvPr>
            <p:ph type="title"/>
          </p:nvPr>
        </p:nvSpPr>
        <p:spPr/>
        <p:txBody>
          <a:bodyPr/>
          <a:lstStyle/>
          <a:p>
            <a:r>
              <a:rPr lang="en-US" dirty="0" err="1" smtClean="0"/>
              <a:t>gensim</a:t>
            </a:r>
            <a:r>
              <a:rPr lang="en-US" dirty="0" smtClean="0"/>
              <a:t> (Python) Example:</a:t>
            </a:r>
            <a:r>
              <a:rPr lang="en-US" dirty="0"/>
              <a:t/>
            </a:r>
            <a:br>
              <a:rPr lang="en-US" dirty="0"/>
            </a:br>
            <a:r>
              <a:rPr lang="en-US" dirty="0"/>
              <a:t>Topic Modeling News Articles</a:t>
            </a:r>
          </a:p>
        </p:txBody>
      </p:sp>
      <p:sp>
        <p:nvSpPr>
          <p:cNvPr id="4" name="Slide Number Placeholder 3"/>
          <p:cNvSpPr>
            <a:spLocks noGrp="1"/>
          </p:cNvSpPr>
          <p:nvPr>
            <p:ph type="sldNum" sz="quarter" idx="12"/>
          </p:nvPr>
        </p:nvSpPr>
        <p:spPr/>
        <p:txBody>
          <a:bodyPr/>
          <a:lstStyle/>
          <a:p>
            <a:fld id="{2832416B-85F6-4742-84EF-E92A7D9DDF5E}" type="slidenum">
              <a:rPr lang="en-US" smtClean="0"/>
              <a:t>49</a:t>
            </a:fld>
            <a:endParaRPr lang="en-US"/>
          </a:p>
        </p:txBody>
      </p:sp>
      <p:sp>
        <p:nvSpPr>
          <p:cNvPr id="5" name="TextBox 4"/>
          <p:cNvSpPr txBox="1"/>
          <p:nvPr/>
        </p:nvSpPr>
        <p:spPr>
          <a:xfrm>
            <a:off x="0" y="6538913"/>
            <a:ext cx="9144000" cy="276999"/>
          </a:xfrm>
          <a:prstGeom prst="rect">
            <a:avLst/>
          </a:prstGeom>
          <a:noFill/>
        </p:spPr>
        <p:txBody>
          <a:bodyPr wrap="square" rtlCol="0">
            <a:spAutoFit/>
          </a:bodyPr>
          <a:lstStyle/>
          <a:p>
            <a:pPr algn="ctr"/>
            <a:r>
              <a:rPr lang="en-US" sz="1200" dirty="0" smtClean="0"/>
              <a:t>Tutorial retrieved </a:t>
            </a:r>
            <a:r>
              <a:rPr lang="en-US" sz="1200" dirty="0"/>
              <a:t>from: https://markroxor.github.io/gensim/static/notebooks/gensim_news_classification.html</a:t>
            </a:r>
          </a:p>
        </p:txBody>
      </p:sp>
      <p:sp>
        <p:nvSpPr>
          <p:cNvPr id="6" name="Rectangle 5"/>
          <p:cNvSpPr/>
          <p:nvPr/>
        </p:nvSpPr>
        <p:spPr>
          <a:xfrm>
            <a:off x="1900522" y="1478801"/>
            <a:ext cx="7243478" cy="1107996"/>
          </a:xfrm>
          <a:prstGeom prst="rect">
            <a:avLst/>
          </a:prstGeom>
        </p:spPr>
        <p:txBody>
          <a:bodyPr wrap="square" lIns="0" tIns="0" rIns="0" bIns="0">
            <a:spAutoFit/>
          </a:bodyPr>
          <a:lstStyle/>
          <a:p>
            <a:r>
              <a:rPr lang="en-US" sz="1200" dirty="0" err="1">
                <a:latin typeface="Courier New" panose="02070309020205020404" pitchFamily="49" charset="0"/>
                <a:cs typeface="Courier New" panose="02070309020205020404" pitchFamily="49" charset="0"/>
              </a:rPr>
              <a:t>ldamodel</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gensim.models.</a:t>
            </a:r>
            <a:r>
              <a:rPr lang="en-US" sz="1200" dirty="0" err="1" smtClean="0">
                <a:latin typeface="Courier New" panose="02070309020205020404" pitchFamily="49" charset="0"/>
                <a:cs typeface="Courier New" panose="02070309020205020404" pitchFamily="49" charset="0"/>
              </a:rPr>
              <a:t>LdaModel</a:t>
            </a:r>
            <a:r>
              <a:rPr lang="en-US" sz="1200" dirty="0" smtClean="0">
                <a:latin typeface="Courier New" panose="02070309020205020404" pitchFamily="49" charset="0"/>
                <a:cs typeface="Courier New" panose="02070309020205020404" pitchFamily="49" charset="0"/>
              </a:rPr>
              <a:t>(corpus=corpus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num_topics</a:t>
            </a:r>
            <a:r>
              <a:rPr lang="en-US" sz="1200" dirty="0">
                <a:latin typeface="Courier New" panose="02070309020205020404" pitchFamily="49" charset="0"/>
                <a:cs typeface="Courier New" panose="02070309020205020404" pitchFamily="49" charset="0"/>
              </a:rPr>
              <a:t>=10, id2word=dictionary)</a:t>
            </a:r>
          </a:p>
          <a:p>
            <a:r>
              <a:rPr lang="en-US" sz="1200" dirty="0" err="1">
                <a:latin typeface="Courier New" panose="02070309020205020404" pitchFamily="49" charset="0"/>
                <a:cs typeface="Courier New" panose="02070309020205020404" pitchFamily="49" charset="0"/>
              </a:rPr>
              <a:t>ldatopics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ldamodel.show_topics</a:t>
            </a:r>
            <a:r>
              <a:rPr lang="en-US" sz="1200" dirty="0">
                <a:latin typeface="Courier New" panose="02070309020205020404" pitchFamily="49" charset="0"/>
                <a:cs typeface="Courier New" panose="02070309020205020404" pitchFamily="49" charset="0"/>
              </a:rPr>
              <a:t>(formatted=False)</a:t>
            </a:r>
            <a:endParaRPr lang="en-US" sz="1200" dirty="0" smtClean="0">
              <a:latin typeface="Courier New" panose="02070309020205020404" pitchFamily="49" charset="0"/>
              <a:cs typeface="Courier New" panose="02070309020205020404" pitchFamily="49" charset="0"/>
            </a:endParaRPr>
          </a:p>
          <a:p>
            <a:r>
              <a:rPr lang="en-US" sz="1200" dirty="0" smtClean="0">
                <a:latin typeface="Courier New" panose="02070309020205020404" pitchFamily="49" charset="0"/>
                <a:cs typeface="Courier New" panose="02070309020205020404" pitchFamily="49" charset="0"/>
              </a:rPr>
              <a:t>import </a:t>
            </a:r>
            <a:r>
              <a:rPr lang="en-US" sz="1200" dirty="0" err="1" smtClean="0">
                <a:latin typeface="Courier New" panose="02070309020205020404" pitchFamily="49" charset="0"/>
                <a:cs typeface="Courier New" panose="02070309020205020404" pitchFamily="49" charset="0"/>
              </a:rPr>
              <a:t>pyLDAvis.genism</a:t>
            </a:r>
            <a:endParaRPr lang="en-US" sz="1200" dirty="0" smtClean="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pyLDAvis.enable_notebook</a:t>
            </a:r>
            <a:r>
              <a:rPr lang="en-US" sz="1200" dirty="0" smtClean="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pyLDAvis.gensim.prepare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ldamodel</a:t>
            </a:r>
            <a:r>
              <a:rPr lang="en-US" sz="1200" dirty="0">
                <a:latin typeface="Courier New" panose="02070309020205020404" pitchFamily="49" charset="0"/>
                <a:cs typeface="Courier New" panose="02070309020205020404" pitchFamily="49" charset="0"/>
              </a:rPr>
              <a:t>, corpus, dictionary</a:t>
            </a:r>
            <a:r>
              <a:rPr lang="en-US" sz="1200" dirty="0" smtClean="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p:txBody>
      </p:sp>
      <p:sp>
        <p:nvSpPr>
          <p:cNvPr id="8" name="Left Brace 7"/>
          <p:cNvSpPr/>
          <p:nvPr/>
        </p:nvSpPr>
        <p:spPr>
          <a:xfrm>
            <a:off x="1693612" y="1514661"/>
            <a:ext cx="268432" cy="846386"/>
          </a:xfrm>
          <a:prstGeom prst="leftBrace">
            <a:avLst>
              <a:gd name="adj1" fmla="val 145968"/>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30299" y="1614688"/>
            <a:ext cx="1559858" cy="646331"/>
          </a:xfrm>
          <a:prstGeom prst="rect">
            <a:avLst/>
          </a:prstGeom>
          <a:noFill/>
          <a:ln w="19050">
            <a:solidFill>
              <a:srgbClr val="C00000"/>
            </a:solidFill>
          </a:ln>
        </p:spPr>
        <p:txBody>
          <a:bodyPr wrap="square" rtlCol="0">
            <a:spAutoFit/>
          </a:bodyPr>
          <a:lstStyle/>
          <a:p>
            <a:r>
              <a:rPr lang="en-US" dirty="0" smtClean="0"/>
              <a:t>Executing LDA</a:t>
            </a:r>
          </a:p>
          <a:p>
            <a:r>
              <a:rPr lang="en-US" dirty="0" smtClean="0"/>
              <a:t>&amp; visualize</a:t>
            </a:r>
            <a:endParaRPr lang="en-US" dirty="0"/>
          </a:p>
        </p:txBody>
      </p:sp>
      <p:sp>
        <p:nvSpPr>
          <p:cNvPr id="15" name="TextBox 14"/>
          <p:cNvSpPr txBox="1"/>
          <p:nvPr/>
        </p:nvSpPr>
        <p:spPr>
          <a:xfrm>
            <a:off x="148784" y="2548255"/>
            <a:ext cx="1733808" cy="369332"/>
          </a:xfrm>
          <a:prstGeom prst="rect">
            <a:avLst/>
          </a:prstGeom>
          <a:noFill/>
        </p:spPr>
        <p:txBody>
          <a:bodyPr wrap="none" rtlCol="0">
            <a:spAutoFit/>
          </a:bodyPr>
          <a:lstStyle/>
          <a:p>
            <a:r>
              <a:rPr lang="en-US" dirty="0" smtClean="0"/>
              <a:t>Example output:</a:t>
            </a:r>
            <a:endParaRPr lang="en-US" dirty="0"/>
          </a:p>
        </p:txBody>
      </p:sp>
      <p:sp>
        <p:nvSpPr>
          <p:cNvPr id="17" name="Rectangle 16"/>
          <p:cNvSpPr/>
          <p:nvPr/>
        </p:nvSpPr>
        <p:spPr>
          <a:xfrm>
            <a:off x="6347012" y="1487713"/>
            <a:ext cx="1317811" cy="21941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575613" y="669317"/>
            <a:ext cx="1667435" cy="584775"/>
          </a:xfrm>
          <a:prstGeom prst="rect">
            <a:avLst/>
          </a:prstGeom>
          <a:noFill/>
        </p:spPr>
        <p:txBody>
          <a:bodyPr wrap="square" rtlCol="0">
            <a:spAutoFit/>
          </a:bodyPr>
          <a:lstStyle/>
          <a:p>
            <a:r>
              <a:rPr lang="en-US" sz="1600" dirty="0" smtClean="0"/>
              <a:t>Specifying the number of topics</a:t>
            </a:r>
            <a:endParaRPr lang="en-US" sz="1600" dirty="0"/>
          </a:p>
        </p:txBody>
      </p:sp>
      <p:cxnSp>
        <p:nvCxnSpPr>
          <p:cNvPr id="20" name="Straight Arrow Connector 19"/>
          <p:cNvCxnSpPr>
            <a:endCxn id="17" idx="0"/>
          </p:cNvCxnSpPr>
          <p:nvPr/>
        </p:nvCxnSpPr>
        <p:spPr>
          <a:xfrm flipH="1">
            <a:off x="7005918" y="1216556"/>
            <a:ext cx="156884" cy="27115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77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 and Motivation</a:t>
            </a:r>
            <a:endParaRPr lang="en-US" dirty="0"/>
          </a:p>
        </p:txBody>
      </p:sp>
      <p:sp>
        <p:nvSpPr>
          <p:cNvPr id="3" name="Content Placeholder 2"/>
          <p:cNvSpPr>
            <a:spLocks noGrp="1"/>
          </p:cNvSpPr>
          <p:nvPr>
            <p:ph idx="1"/>
          </p:nvPr>
        </p:nvSpPr>
        <p:spPr/>
        <p:txBody>
          <a:bodyPr>
            <a:normAutofit/>
          </a:bodyPr>
          <a:lstStyle/>
          <a:p>
            <a:r>
              <a:rPr lang="en-US" sz="1800" dirty="0"/>
              <a:t>As more information is becoming easily available, it is difficult to find and discover what we need. </a:t>
            </a:r>
          </a:p>
          <a:p>
            <a:pPr lvl="1"/>
            <a:endParaRPr lang="en-US" sz="1500" dirty="0"/>
          </a:p>
          <a:p>
            <a:r>
              <a:rPr lang="en-US" sz="1800" dirty="0"/>
              <a:t>Topic models are a suite of algorithms for discovering the main themes that pervade a large and other wise unstructured collection of documents. </a:t>
            </a:r>
          </a:p>
          <a:p>
            <a:pPr lvl="1"/>
            <a:endParaRPr lang="en-US" sz="1500" dirty="0"/>
          </a:p>
          <a:p>
            <a:r>
              <a:rPr lang="en-US" sz="1800" dirty="0"/>
              <a:t>Among these algorithms, Latent </a:t>
            </a:r>
            <a:r>
              <a:rPr lang="en-US" sz="1800" dirty="0" err="1"/>
              <a:t>Dirichlet</a:t>
            </a:r>
            <a:r>
              <a:rPr lang="en-US" sz="1800" dirty="0"/>
              <a:t> Allocation (LDA</a:t>
            </a:r>
            <a:r>
              <a:rPr lang="en-US" sz="1800" dirty="0" smtClean="0"/>
              <a:t>), a technique based in Bayesian Modeling, </a:t>
            </a:r>
            <a:r>
              <a:rPr lang="en-US" sz="1800" dirty="0"/>
              <a:t>is the most commonly used nowadays. </a:t>
            </a:r>
          </a:p>
          <a:p>
            <a:pPr lvl="1"/>
            <a:endParaRPr lang="en-US" sz="1500" dirty="0"/>
          </a:p>
          <a:p>
            <a:r>
              <a:rPr lang="en-US" sz="1800" dirty="0"/>
              <a:t>Topic models can be applied to massive collections of documents to automatically organize, understand, search, and summarize large electronic archives.</a:t>
            </a:r>
          </a:p>
          <a:p>
            <a:pPr lvl="1"/>
            <a:r>
              <a:rPr lang="en-US" sz="1500" dirty="0"/>
              <a:t>Especially relevant in today’s “Big Data” </a:t>
            </a:r>
            <a:r>
              <a:rPr lang="en-US" sz="1500" dirty="0" smtClean="0"/>
              <a:t>environment. </a:t>
            </a:r>
            <a:endParaRPr lang="en-US" sz="1500" dirty="0"/>
          </a:p>
        </p:txBody>
      </p:sp>
      <p:sp>
        <p:nvSpPr>
          <p:cNvPr id="4" name="Slide Number Placeholder 3"/>
          <p:cNvSpPr>
            <a:spLocks noGrp="1"/>
          </p:cNvSpPr>
          <p:nvPr>
            <p:ph type="sldNum" sz="quarter" idx="12"/>
          </p:nvPr>
        </p:nvSpPr>
        <p:spPr/>
        <p:txBody>
          <a:bodyPr/>
          <a:lstStyle/>
          <a:p>
            <a:fld id="{5D05FDC2-CECB-4B62-894A-D5D257EF8489}" type="slidenum">
              <a:rPr lang="en-US" smtClean="0"/>
              <a:t>5</a:t>
            </a:fld>
            <a:endParaRPr lang="en-US"/>
          </a:p>
        </p:txBody>
      </p:sp>
    </p:spTree>
    <p:extLst>
      <p:ext uri="{BB962C8B-B14F-4D97-AF65-F5344CB8AC3E}">
        <p14:creationId xmlns:p14="http://schemas.microsoft.com/office/powerpoint/2010/main" val="31541279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gensim</a:t>
            </a:r>
            <a:r>
              <a:rPr lang="en-US" dirty="0" smtClean="0"/>
              <a:t> (Python) Example:</a:t>
            </a:r>
            <a:r>
              <a:rPr lang="en-US" dirty="0"/>
              <a:t/>
            </a:r>
            <a:br>
              <a:rPr lang="en-US" dirty="0"/>
            </a:br>
            <a:r>
              <a:rPr lang="en-US" dirty="0"/>
              <a:t>Topic Modeling News Articles</a:t>
            </a:r>
          </a:p>
        </p:txBody>
      </p:sp>
      <p:sp>
        <p:nvSpPr>
          <p:cNvPr id="4" name="Slide Number Placeholder 3"/>
          <p:cNvSpPr>
            <a:spLocks noGrp="1"/>
          </p:cNvSpPr>
          <p:nvPr>
            <p:ph type="sldNum" sz="quarter" idx="12"/>
          </p:nvPr>
        </p:nvSpPr>
        <p:spPr/>
        <p:txBody>
          <a:bodyPr/>
          <a:lstStyle/>
          <a:p>
            <a:fld id="{2832416B-85F6-4742-84EF-E92A7D9DDF5E}" type="slidenum">
              <a:rPr lang="en-US" smtClean="0"/>
              <a:t>50</a:t>
            </a:fld>
            <a:endParaRPr lang="en-US"/>
          </a:p>
        </p:txBody>
      </p:sp>
      <p:sp>
        <p:nvSpPr>
          <p:cNvPr id="5" name="TextBox 4"/>
          <p:cNvSpPr txBox="1"/>
          <p:nvPr/>
        </p:nvSpPr>
        <p:spPr>
          <a:xfrm>
            <a:off x="0" y="6538913"/>
            <a:ext cx="9144000" cy="276999"/>
          </a:xfrm>
          <a:prstGeom prst="rect">
            <a:avLst/>
          </a:prstGeom>
          <a:noFill/>
        </p:spPr>
        <p:txBody>
          <a:bodyPr wrap="square" rtlCol="0">
            <a:spAutoFit/>
          </a:bodyPr>
          <a:lstStyle/>
          <a:p>
            <a:pPr algn="ctr"/>
            <a:r>
              <a:rPr lang="en-US" sz="1200" dirty="0" smtClean="0"/>
              <a:t>Tutorial retrieved </a:t>
            </a:r>
            <a:r>
              <a:rPr lang="en-US" sz="1200" dirty="0"/>
              <a:t>from: https://markroxor.github.io/gensim/static/notebooks/gensim_news_classification.html</a:t>
            </a:r>
          </a:p>
        </p:txBody>
      </p:sp>
      <p:sp>
        <p:nvSpPr>
          <p:cNvPr id="6" name="Rectangle 5"/>
          <p:cNvSpPr/>
          <p:nvPr/>
        </p:nvSpPr>
        <p:spPr>
          <a:xfrm>
            <a:off x="1900522" y="1873251"/>
            <a:ext cx="7243478" cy="646331"/>
          </a:xfrm>
          <a:prstGeom prst="rect">
            <a:avLst/>
          </a:prstGeom>
        </p:spPr>
        <p:txBody>
          <a:bodyPr wrap="square" lIns="0" tIns="0" rIns="0" bIns="0">
            <a:spAutoFit/>
          </a:bodyPr>
          <a:lstStyle/>
          <a:p>
            <a:r>
              <a:rPr lang="en-US" sz="1400" dirty="0" err="1">
                <a:latin typeface="Courier New" panose="02070309020205020404" pitchFamily="49" charset="0"/>
                <a:cs typeface="Courier New" panose="02070309020205020404" pitchFamily="49" charset="0"/>
              </a:rPr>
              <a:t>hdpmodel</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gensim.models.</a:t>
            </a:r>
            <a:r>
              <a:rPr lang="en-US" sz="1400" dirty="0" err="1" smtClean="0">
                <a:latin typeface="Courier New" panose="02070309020205020404" pitchFamily="49" charset="0"/>
                <a:cs typeface="Courier New" panose="02070309020205020404" pitchFamily="49" charset="0"/>
              </a:rPr>
              <a:t>HdpModel</a:t>
            </a:r>
            <a:r>
              <a:rPr lang="en-US" sz="1400" dirty="0" smtClean="0">
                <a:latin typeface="Courier New" panose="02070309020205020404" pitchFamily="49" charset="0"/>
                <a:cs typeface="Courier New" panose="02070309020205020404" pitchFamily="49" charset="0"/>
              </a:rPr>
              <a:t>(corpus=corpus</a:t>
            </a:r>
            <a:r>
              <a:rPr lang="en-US" sz="1400" dirty="0">
                <a:latin typeface="Courier New" panose="02070309020205020404" pitchFamily="49" charset="0"/>
                <a:cs typeface="Courier New" panose="02070309020205020404" pitchFamily="49" charset="0"/>
              </a:rPr>
              <a:t>, id2word=dictionary)</a:t>
            </a:r>
          </a:p>
          <a:p>
            <a:r>
              <a:rPr lang="en-US" sz="1400" dirty="0" err="1">
                <a:latin typeface="Courier New" panose="02070309020205020404" pitchFamily="49" charset="0"/>
                <a:cs typeface="Courier New" panose="02070309020205020404" pitchFamily="49" charset="0"/>
              </a:rPr>
              <a:t>hdptopics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hdpmodel.show_topics</a:t>
            </a:r>
            <a:r>
              <a:rPr lang="en-US" sz="1400" dirty="0">
                <a:latin typeface="Courier New" panose="02070309020205020404" pitchFamily="49" charset="0"/>
                <a:cs typeface="Courier New" panose="02070309020205020404" pitchFamily="49" charset="0"/>
              </a:rPr>
              <a:t>(formatted=False)</a:t>
            </a:r>
          </a:p>
          <a:p>
            <a:r>
              <a:rPr lang="en-US" sz="1400" dirty="0" err="1">
                <a:latin typeface="Courier New" panose="02070309020205020404" pitchFamily="49" charset="0"/>
                <a:cs typeface="Courier New" panose="02070309020205020404" pitchFamily="49" charset="0"/>
              </a:rPr>
              <a:t>hdpmodel.show_topics</a:t>
            </a:r>
            <a:r>
              <a:rPr lang="en-US" sz="1400" dirty="0">
                <a:latin typeface="Courier New" panose="02070309020205020404" pitchFamily="49" charset="0"/>
                <a:cs typeface="Courier New" panose="02070309020205020404" pitchFamily="49" charset="0"/>
              </a:rPr>
              <a:t>()</a:t>
            </a:r>
            <a:endParaRPr lang="en-US" sz="1400" dirty="0" smtClean="0">
              <a:latin typeface="Courier New" panose="02070309020205020404" pitchFamily="49" charset="0"/>
              <a:cs typeface="Courier New" panose="02070309020205020404" pitchFamily="49" charset="0"/>
            </a:endParaRPr>
          </a:p>
        </p:txBody>
      </p:sp>
      <p:sp>
        <p:nvSpPr>
          <p:cNvPr id="9" name="TextBox 8"/>
          <p:cNvSpPr txBox="1"/>
          <p:nvPr/>
        </p:nvSpPr>
        <p:spPr>
          <a:xfrm>
            <a:off x="62753" y="1746543"/>
            <a:ext cx="1531888" cy="923330"/>
          </a:xfrm>
          <a:prstGeom prst="rect">
            <a:avLst/>
          </a:prstGeom>
          <a:noFill/>
          <a:ln w="19050">
            <a:solidFill>
              <a:srgbClr val="C00000"/>
            </a:solidFill>
          </a:ln>
        </p:spPr>
        <p:txBody>
          <a:bodyPr wrap="square" rtlCol="0">
            <a:spAutoFit/>
          </a:bodyPr>
          <a:lstStyle/>
          <a:p>
            <a:r>
              <a:rPr lang="en-US" dirty="0"/>
              <a:t>Executing HDP &amp; </a:t>
            </a:r>
            <a:r>
              <a:rPr lang="en-US" dirty="0" smtClean="0"/>
              <a:t>showing </a:t>
            </a:r>
            <a:r>
              <a:rPr lang="en-US" dirty="0"/>
              <a:t>learned </a:t>
            </a:r>
            <a:r>
              <a:rPr lang="en-US" dirty="0" smtClean="0"/>
              <a:t>topics</a:t>
            </a:r>
            <a:endParaRPr lang="en-US" dirty="0"/>
          </a:p>
        </p:txBody>
      </p:sp>
      <p:sp>
        <p:nvSpPr>
          <p:cNvPr id="10" name="Left Brace 9"/>
          <p:cNvSpPr/>
          <p:nvPr/>
        </p:nvSpPr>
        <p:spPr>
          <a:xfrm>
            <a:off x="1693614" y="1894212"/>
            <a:ext cx="206908" cy="625370"/>
          </a:xfrm>
          <a:prstGeom prst="leftBrace">
            <a:avLst>
              <a:gd name="adj1" fmla="val 145968"/>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p:cNvSpPr/>
          <p:nvPr/>
        </p:nvSpPr>
        <p:spPr>
          <a:xfrm>
            <a:off x="628651" y="3089916"/>
            <a:ext cx="7886700" cy="2893100"/>
          </a:xfrm>
          <a:prstGeom prst="rect">
            <a:avLst/>
          </a:prstGeom>
        </p:spPr>
        <p:txBody>
          <a:bodyPr wrap="square">
            <a:spAutoFit/>
          </a:bodyPr>
          <a:lstStyle/>
          <a:p>
            <a:r>
              <a:rPr lang="en-US" sz="1400" dirty="0" smtClean="0"/>
              <a:t>[</a:t>
            </a:r>
            <a:r>
              <a:rPr lang="en-US" sz="1400" dirty="0" err="1"/>
              <a:t>u'topic</a:t>
            </a:r>
            <a:r>
              <a:rPr lang="en-US" sz="1400" dirty="0"/>
              <a:t> 0: 0.004*collapse + 0.004*</a:t>
            </a:r>
            <a:r>
              <a:rPr lang="en-US" sz="1400" dirty="0" err="1"/>
              <a:t>afghanistan</a:t>
            </a:r>
            <a:r>
              <a:rPr lang="en-US" sz="1400" dirty="0"/>
              <a:t> + 0.004*troop + 0.003*force + 0.003*government + 0.002*benefit + 0.002*operation + 0.002*</a:t>
            </a:r>
            <a:r>
              <a:rPr lang="en-US" sz="1400" dirty="0" err="1"/>
              <a:t>taliban</a:t>
            </a:r>
            <a:r>
              <a:rPr lang="en-US" sz="1400" dirty="0"/>
              <a:t> + 0.002*time + 0.002*today + 0.002*</a:t>
            </a:r>
            <a:r>
              <a:rPr lang="en-US" sz="1400" dirty="0" err="1"/>
              <a:t>ypre</a:t>
            </a:r>
            <a:r>
              <a:rPr lang="en-US" sz="1400" dirty="0"/>
              <a:t> + 0.002*tourism + 0.002*person + 0.002*help + 0.002*</a:t>
            </a:r>
            <a:r>
              <a:rPr lang="en-US" sz="1400" dirty="0" err="1"/>
              <a:t>wayne</a:t>
            </a:r>
            <a:r>
              <a:rPr lang="en-US" sz="1400" dirty="0"/>
              <a:t> + 0.002*fire + 0.002*</a:t>
            </a:r>
            <a:r>
              <a:rPr lang="en-US" sz="1400" dirty="0" err="1"/>
              <a:t>peru</a:t>
            </a:r>
            <a:r>
              <a:rPr lang="en-US" sz="1400" dirty="0"/>
              <a:t> + 0.002*day + 0.002*</a:t>
            </a:r>
            <a:r>
              <a:rPr lang="en-US" sz="1400" dirty="0" err="1"/>
              <a:t>united_state</a:t>
            </a:r>
            <a:r>
              <a:rPr lang="en-US" sz="1400" dirty="0"/>
              <a:t> + 0.002*</a:t>
            </a:r>
            <a:r>
              <a:rPr lang="en-US" sz="1400" dirty="0" err="1"/>
              <a:t>hih</a:t>
            </a:r>
            <a:r>
              <a:rPr lang="en-US" sz="1400" dirty="0"/>
              <a:t>',</a:t>
            </a:r>
          </a:p>
          <a:p>
            <a:r>
              <a:rPr lang="en-US" sz="1400" dirty="0"/>
              <a:t> </a:t>
            </a:r>
            <a:r>
              <a:rPr lang="en-US" sz="1400" dirty="0" err="1"/>
              <a:t>u'topic</a:t>
            </a:r>
            <a:r>
              <a:rPr lang="en-US" sz="1400" dirty="0"/>
              <a:t> 1: 0.003*group + 0.003*government + 0.002*target + 0.002*</a:t>
            </a:r>
            <a:r>
              <a:rPr lang="en-US" sz="1400" dirty="0" err="1"/>
              <a:t>palestinian</a:t>
            </a:r>
            <a:r>
              <a:rPr lang="en-US" sz="1400" dirty="0"/>
              <a:t> + 0.002*end + 0.002*terrorism + 0.002*cease + 0.002*memorandum + 0.002*radio + 0.002*call + 0.002*official + 0.002*path + 0.002*security + 0.002*</a:t>
            </a:r>
            <a:r>
              <a:rPr lang="en-US" sz="1400" dirty="0" err="1"/>
              <a:t>wayne</a:t>
            </a:r>
            <a:r>
              <a:rPr lang="en-US" sz="1400" dirty="0"/>
              <a:t> + 0.002*attack + 0.002*</a:t>
            </a:r>
            <a:r>
              <a:rPr lang="en-US" sz="1400" dirty="0" err="1"/>
              <a:t>human_right</a:t>
            </a:r>
            <a:r>
              <a:rPr lang="en-US" sz="1400" dirty="0"/>
              <a:t> + 0.001*four + 0.001*gunman + 0.001*</a:t>
            </a:r>
            <a:r>
              <a:rPr lang="en-US" sz="1400" dirty="0" err="1"/>
              <a:t>sharon</a:t>
            </a:r>
            <a:r>
              <a:rPr lang="en-US" sz="1400" dirty="0"/>
              <a:t> + 0.001*subsidiary',</a:t>
            </a:r>
          </a:p>
          <a:p>
            <a:r>
              <a:rPr lang="en-US" sz="1400" dirty="0"/>
              <a:t> </a:t>
            </a:r>
            <a:r>
              <a:rPr lang="en-US" sz="1400" dirty="0" err="1"/>
              <a:t>u'topic</a:t>
            </a:r>
            <a:r>
              <a:rPr lang="en-US" sz="1400" dirty="0"/>
              <a:t> 2: 0.003*rafter + 0.003*double + 0.003*team + 0.002*reality + 0.002*manager + 0.002*cup + 0.002*</a:t>
            </a:r>
            <a:r>
              <a:rPr lang="en-US" sz="1400" dirty="0" err="1"/>
              <a:t>australia</a:t>
            </a:r>
            <a:r>
              <a:rPr lang="en-US" sz="1400" dirty="0"/>
              <a:t> + 0.002*</a:t>
            </a:r>
            <a:r>
              <a:rPr lang="en-US" sz="1400" dirty="0" err="1"/>
              <a:t>abc</a:t>
            </a:r>
            <a:r>
              <a:rPr lang="en-US" sz="1400" dirty="0"/>
              <a:t> + 0.002*nomination + 0.002*user + 0.002*freeman + 0.002*</a:t>
            </a:r>
            <a:r>
              <a:rPr lang="en-US" sz="1400" dirty="0" err="1"/>
              <a:t>herberton</a:t>
            </a:r>
            <a:r>
              <a:rPr lang="en-US" sz="1400" dirty="0"/>
              <a:t> + 0.002*lung + 0.002*believe + 0.002*injury + 0.002*</a:t>
            </a:r>
            <a:r>
              <a:rPr lang="en-US" sz="1400" dirty="0" err="1"/>
              <a:t>steve_waugh</a:t>
            </a:r>
            <a:r>
              <a:rPr lang="en-US" sz="1400" dirty="0"/>
              <a:t> + 0.002*fact + 0.002*statement + 0.002*mouth + 0.002*</a:t>
            </a:r>
            <a:r>
              <a:rPr lang="en-US" sz="1400" dirty="0" err="1"/>
              <a:t>alejandro</a:t>
            </a:r>
            <a:r>
              <a:rPr lang="en-US" sz="1400" dirty="0"/>
              <a:t>',</a:t>
            </a:r>
          </a:p>
          <a:p>
            <a:r>
              <a:rPr lang="en-US" sz="1400" dirty="0"/>
              <a:t> </a:t>
            </a:r>
            <a:r>
              <a:rPr lang="en-US" sz="1400" dirty="0" smtClean="0"/>
              <a:t>…</a:t>
            </a:r>
            <a:endParaRPr lang="en-US" sz="1400" dirty="0"/>
          </a:p>
        </p:txBody>
      </p:sp>
      <p:sp>
        <p:nvSpPr>
          <p:cNvPr id="15" name="TextBox 14"/>
          <p:cNvSpPr txBox="1"/>
          <p:nvPr/>
        </p:nvSpPr>
        <p:spPr>
          <a:xfrm>
            <a:off x="628650" y="2716697"/>
            <a:ext cx="1733808" cy="369332"/>
          </a:xfrm>
          <a:prstGeom prst="rect">
            <a:avLst/>
          </a:prstGeom>
          <a:noFill/>
        </p:spPr>
        <p:txBody>
          <a:bodyPr wrap="none" rtlCol="0">
            <a:spAutoFit/>
          </a:bodyPr>
          <a:lstStyle/>
          <a:p>
            <a:r>
              <a:rPr lang="en-US" dirty="0" smtClean="0"/>
              <a:t>Example output:</a:t>
            </a:r>
            <a:endParaRPr lang="en-US" dirty="0"/>
          </a:p>
        </p:txBody>
      </p:sp>
      <p:sp>
        <p:nvSpPr>
          <p:cNvPr id="16" name="Content Placeholder 2"/>
          <p:cNvSpPr>
            <a:spLocks noGrp="1"/>
          </p:cNvSpPr>
          <p:nvPr>
            <p:ph idx="1"/>
          </p:nvPr>
        </p:nvSpPr>
        <p:spPr>
          <a:xfrm>
            <a:off x="628650" y="5918520"/>
            <a:ext cx="7886700" cy="505664"/>
          </a:xfrm>
        </p:spPr>
        <p:txBody>
          <a:bodyPr>
            <a:normAutofit fontScale="85000" lnSpcReduction="20000"/>
          </a:bodyPr>
          <a:lstStyle/>
          <a:p>
            <a:r>
              <a:rPr lang="en-US" dirty="0" smtClean="0"/>
              <a:t>Each topic is returned with its most probable keywords and its associated weights.</a:t>
            </a:r>
            <a:endParaRPr lang="en-US" dirty="0"/>
          </a:p>
        </p:txBody>
      </p:sp>
    </p:spTree>
    <p:extLst>
      <p:ext uri="{BB962C8B-B14F-4D97-AF65-F5344CB8AC3E}">
        <p14:creationId xmlns:p14="http://schemas.microsoft.com/office/powerpoint/2010/main" val="3166933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gensim</a:t>
            </a:r>
            <a:r>
              <a:rPr lang="en-US" dirty="0" smtClean="0"/>
              <a:t> (Python) Example:</a:t>
            </a:r>
            <a:r>
              <a:rPr lang="en-US" dirty="0"/>
              <a:t/>
            </a:r>
            <a:br>
              <a:rPr lang="en-US" dirty="0"/>
            </a:br>
            <a:r>
              <a:rPr lang="en-US" dirty="0"/>
              <a:t>Topic Modeling News Articles</a:t>
            </a:r>
          </a:p>
        </p:txBody>
      </p:sp>
      <p:sp>
        <p:nvSpPr>
          <p:cNvPr id="4" name="Slide Number Placeholder 3"/>
          <p:cNvSpPr>
            <a:spLocks noGrp="1"/>
          </p:cNvSpPr>
          <p:nvPr>
            <p:ph type="sldNum" sz="quarter" idx="12"/>
          </p:nvPr>
        </p:nvSpPr>
        <p:spPr/>
        <p:txBody>
          <a:bodyPr/>
          <a:lstStyle/>
          <a:p>
            <a:fld id="{2832416B-85F6-4742-84EF-E92A7D9DDF5E}" type="slidenum">
              <a:rPr lang="en-US" smtClean="0"/>
              <a:t>51</a:t>
            </a:fld>
            <a:endParaRPr lang="en-US"/>
          </a:p>
        </p:txBody>
      </p:sp>
      <p:sp>
        <p:nvSpPr>
          <p:cNvPr id="5" name="TextBox 4"/>
          <p:cNvSpPr txBox="1"/>
          <p:nvPr/>
        </p:nvSpPr>
        <p:spPr>
          <a:xfrm>
            <a:off x="0" y="6538913"/>
            <a:ext cx="9144000" cy="276999"/>
          </a:xfrm>
          <a:prstGeom prst="rect">
            <a:avLst/>
          </a:prstGeom>
          <a:noFill/>
        </p:spPr>
        <p:txBody>
          <a:bodyPr wrap="square" rtlCol="0">
            <a:spAutoFit/>
          </a:bodyPr>
          <a:lstStyle/>
          <a:p>
            <a:pPr algn="ctr"/>
            <a:r>
              <a:rPr lang="en-US" sz="1200" dirty="0" smtClean="0"/>
              <a:t>Tutorial retrieved </a:t>
            </a:r>
            <a:r>
              <a:rPr lang="en-US" sz="1200" dirty="0"/>
              <a:t>from: https://markroxor.github.io/gensim/static/notebooks/gensim_news_classification.html</a:t>
            </a:r>
          </a:p>
        </p:txBody>
      </p:sp>
      <p:sp>
        <p:nvSpPr>
          <p:cNvPr id="6" name="Rectangle 5"/>
          <p:cNvSpPr/>
          <p:nvPr/>
        </p:nvSpPr>
        <p:spPr>
          <a:xfrm>
            <a:off x="1900522" y="2552628"/>
            <a:ext cx="7073149" cy="3139321"/>
          </a:xfrm>
          <a:prstGeom prst="rect">
            <a:avLst/>
          </a:prstGeom>
        </p:spPr>
        <p:txBody>
          <a:bodyPr wrap="square" lIns="0" tIns="0" rIns="0" bIns="0">
            <a:spAutoFit/>
          </a:bodyPr>
          <a:lstStyle/>
          <a:p>
            <a:r>
              <a:rPr lang="en-US" sz="1200" dirty="0" err="1" smtClean="0">
                <a:latin typeface="Courier New" panose="02070309020205020404" pitchFamily="49" charset="0"/>
                <a:cs typeface="Courier New" panose="02070309020205020404" pitchFamily="49" charset="0"/>
              </a:rPr>
              <a:t>hdptopics</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 [[word for word, </a:t>
            </a:r>
            <a:r>
              <a:rPr lang="en-US" sz="1200" dirty="0" err="1">
                <a:latin typeface="Courier New" panose="02070309020205020404" pitchFamily="49" charset="0"/>
                <a:cs typeface="Courier New" panose="02070309020205020404" pitchFamily="49" charset="0"/>
              </a:rPr>
              <a:t>prob</a:t>
            </a:r>
            <a:r>
              <a:rPr lang="en-US" sz="1200" dirty="0">
                <a:latin typeface="Courier New" panose="02070309020205020404" pitchFamily="49" charset="0"/>
                <a:cs typeface="Courier New" panose="02070309020205020404" pitchFamily="49" charset="0"/>
              </a:rPr>
              <a:t> in topic] for </a:t>
            </a:r>
            <a:r>
              <a:rPr lang="en-US" sz="1200" dirty="0" err="1">
                <a:latin typeface="Courier New" panose="02070309020205020404" pitchFamily="49" charset="0"/>
                <a:cs typeface="Courier New" panose="02070309020205020404" pitchFamily="49" charset="0"/>
              </a:rPr>
              <a:t>topicid</a:t>
            </a:r>
            <a:r>
              <a:rPr lang="en-US" sz="1200" dirty="0">
                <a:latin typeface="Courier New" panose="02070309020205020404" pitchFamily="49" charset="0"/>
                <a:cs typeface="Courier New" panose="02070309020205020404" pitchFamily="49" charset="0"/>
              </a:rPr>
              <a:t>, topic in </a:t>
            </a:r>
            <a:r>
              <a:rPr lang="en-US" sz="1200" dirty="0" err="1">
                <a:latin typeface="Courier New" panose="02070309020205020404" pitchFamily="49" charset="0"/>
                <a:cs typeface="Courier New" panose="02070309020205020404" pitchFamily="49" charset="0"/>
              </a:rPr>
              <a:t>hdptopics</a:t>
            </a:r>
            <a:r>
              <a:rPr lang="en-US" sz="1200" dirty="0">
                <a:latin typeface="Courier New" panose="02070309020205020404" pitchFamily="49" charset="0"/>
                <a:cs typeface="Courier New" panose="02070309020205020404" pitchFamily="49" charset="0"/>
              </a:rPr>
              <a:t>]</a:t>
            </a:r>
          </a:p>
          <a:p>
            <a:r>
              <a:rPr lang="en-US" sz="1200" dirty="0" err="1" smtClean="0">
                <a:latin typeface="Courier New" panose="02070309020205020404" pitchFamily="49" charset="0"/>
                <a:cs typeface="Courier New" panose="02070309020205020404" pitchFamily="49" charset="0"/>
              </a:rPr>
              <a:t>ldatopics</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 [[word for word, </a:t>
            </a:r>
            <a:r>
              <a:rPr lang="en-US" sz="1200" dirty="0" err="1">
                <a:latin typeface="Courier New" panose="02070309020205020404" pitchFamily="49" charset="0"/>
                <a:cs typeface="Courier New" panose="02070309020205020404" pitchFamily="49" charset="0"/>
              </a:rPr>
              <a:t>prob</a:t>
            </a:r>
            <a:r>
              <a:rPr lang="en-US" sz="1200" dirty="0">
                <a:latin typeface="Courier New" panose="02070309020205020404" pitchFamily="49" charset="0"/>
                <a:cs typeface="Courier New" panose="02070309020205020404" pitchFamily="49" charset="0"/>
              </a:rPr>
              <a:t> in topic] for </a:t>
            </a:r>
            <a:r>
              <a:rPr lang="en-US" sz="1200" dirty="0" err="1">
                <a:latin typeface="Courier New" panose="02070309020205020404" pitchFamily="49" charset="0"/>
                <a:cs typeface="Courier New" panose="02070309020205020404" pitchFamily="49" charset="0"/>
              </a:rPr>
              <a:t>topicid</a:t>
            </a:r>
            <a:r>
              <a:rPr lang="en-US" sz="1200" dirty="0">
                <a:latin typeface="Courier New" panose="02070309020205020404" pitchFamily="49" charset="0"/>
                <a:cs typeface="Courier New" panose="02070309020205020404" pitchFamily="49" charset="0"/>
              </a:rPr>
              <a:t>, topic in </a:t>
            </a:r>
            <a:r>
              <a:rPr lang="en-US" sz="1200" dirty="0" err="1">
                <a:latin typeface="Courier New" panose="02070309020205020404" pitchFamily="49" charset="0"/>
                <a:cs typeface="Courier New" panose="02070309020205020404" pitchFamily="49" charset="0"/>
              </a:rPr>
              <a:t>ldatopics</a:t>
            </a:r>
            <a:r>
              <a:rPr lang="en-US" sz="1200" dirty="0" smtClean="0">
                <a:latin typeface="Courier New" panose="02070309020205020404" pitchFamily="49" charset="0"/>
                <a:cs typeface="Courier New" panose="02070309020205020404" pitchFamily="49" charset="0"/>
              </a:rPr>
              <a:t>]</a:t>
            </a:r>
          </a:p>
          <a:p>
            <a:endParaRPr lang="en-US" sz="1200" dirty="0" smtClean="0">
              <a:latin typeface="Courier New" panose="02070309020205020404" pitchFamily="49" charset="0"/>
              <a:cs typeface="Courier New" panose="02070309020205020404" pitchFamily="49" charset="0"/>
            </a:endParaRPr>
          </a:p>
          <a:p>
            <a:r>
              <a:rPr lang="en-US" sz="1200" dirty="0" err="1" smtClean="0">
                <a:latin typeface="Courier New" panose="02070309020205020404" pitchFamily="49" charset="0"/>
                <a:cs typeface="Courier New" panose="02070309020205020404" pitchFamily="49" charset="0"/>
              </a:rPr>
              <a:t>hdp_coherence</a:t>
            </a:r>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gensim.models</a:t>
            </a:r>
            <a:r>
              <a:rPr lang="en-US" sz="1200" dirty="0" err="1">
                <a:latin typeface="Courier New" panose="02070309020205020404" pitchFamily="49" charset="0"/>
                <a:cs typeface="Courier New" panose="02070309020205020404" pitchFamily="49" charset="0"/>
              </a:rPr>
              <a:t>.</a:t>
            </a:r>
            <a:r>
              <a:rPr lang="en-US" sz="1200" dirty="0" err="1" smtClean="0">
                <a:latin typeface="Courier New" panose="02070309020205020404" pitchFamily="49" charset="0"/>
                <a:cs typeface="Courier New" panose="02070309020205020404" pitchFamily="49" charset="0"/>
              </a:rPr>
              <a:t>CoherenceModel</a:t>
            </a:r>
            <a:r>
              <a:rPr lang="en-US" sz="1200" dirty="0" smtClean="0">
                <a:latin typeface="Courier New" panose="02070309020205020404" pitchFamily="49" charset="0"/>
                <a:cs typeface="Courier New" panose="02070309020205020404" pitchFamily="49" charset="0"/>
              </a:rPr>
              <a:t>(topics=</a:t>
            </a:r>
            <a:r>
              <a:rPr lang="en-US" sz="1200" dirty="0" err="1" smtClean="0">
                <a:latin typeface="Courier New" panose="02070309020205020404" pitchFamily="49" charset="0"/>
                <a:cs typeface="Courier New" panose="02070309020205020404" pitchFamily="49" charset="0"/>
              </a:rPr>
              <a:t>hdptopics</a:t>
            </a:r>
            <a:r>
              <a:rPr lang="en-US" sz="1200" dirty="0">
                <a:latin typeface="Courier New" panose="02070309020205020404" pitchFamily="49" charset="0"/>
                <a:cs typeface="Courier New" panose="02070309020205020404" pitchFamily="49" charset="0"/>
              </a:rPr>
              <a:t>[:10], texts=</a:t>
            </a:r>
            <a:r>
              <a:rPr lang="en-US" sz="1200" dirty="0" err="1">
                <a:latin typeface="Courier New" panose="02070309020205020404" pitchFamily="49" charset="0"/>
                <a:cs typeface="Courier New" panose="02070309020205020404" pitchFamily="49" charset="0"/>
              </a:rPr>
              <a:t>train_texts</a:t>
            </a:r>
            <a:r>
              <a:rPr lang="en-US" sz="1200" dirty="0">
                <a:latin typeface="Courier New" panose="02070309020205020404" pitchFamily="49" charset="0"/>
                <a:cs typeface="Courier New" panose="02070309020205020404" pitchFamily="49" charset="0"/>
              </a:rPr>
              <a:t>, dictionary=dictionary, </a:t>
            </a:r>
            <a:r>
              <a:rPr lang="en-US" sz="1200" dirty="0" err="1">
                <a:latin typeface="Courier New" panose="02070309020205020404" pitchFamily="49" charset="0"/>
                <a:cs typeface="Courier New" panose="02070309020205020404" pitchFamily="49" charset="0"/>
              </a:rPr>
              <a:t>window_size</a:t>
            </a:r>
            <a:r>
              <a:rPr lang="en-US" sz="1200" dirty="0">
                <a:latin typeface="Courier New" panose="02070309020205020404" pitchFamily="49" charset="0"/>
                <a:cs typeface="Courier New" panose="02070309020205020404" pitchFamily="49" charset="0"/>
              </a:rPr>
              <a:t>=10).</a:t>
            </a:r>
            <a:r>
              <a:rPr lang="en-US" sz="1200" dirty="0" err="1">
                <a:latin typeface="Courier New" panose="02070309020205020404" pitchFamily="49" charset="0"/>
                <a:cs typeface="Courier New" panose="02070309020205020404" pitchFamily="49" charset="0"/>
              </a:rPr>
              <a:t>get_coherence</a:t>
            </a:r>
            <a:r>
              <a:rPr lang="en-US" sz="1200" dirty="0">
                <a:latin typeface="Courier New" panose="02070309020205020404" pitchFamily="49" charset="0"/>
                <a:cs typeface="Courier New" panose="02070309020205020404" pitchFamily="49" charset="0"/>
              </a:rPr>
              <a:t>()</a:t>
            </a:r>
          </a:p>
          <a:p>
            <a:r>
              <a:rPr lang="en-US" sz="1200" dirty="0" err="1" smtClean="0">
                <a:latin typeface="Courier New" panose="02070309020205020404" pitchFamily="49" charset="0"/>
                <a:cs typeface="Courier New" panose="02070309020205020404" pitchFamily="49" charset="0"/>
              </a:rPr>
              <a:t>lda_coherence</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gensim.models.</a:t>
            </a:r>
            <a:r>
              <a:rPr lang="en-US" sz="1200" dirty="0" err="1" smtClean="0">
                <a:latin typeface="Courier New" panose="02070309020205020404" pitchFamily="49" charset="0"/>
                <a:cs typeface="Courier New" panose="02070309020205020404" pitchFamily="49" charset="0"/>
              </a:rPr>
              <a:t>CoherenceModel</a:t>
            </a:r>
            <a:r>
              <a:rPr lang="en-US" sz="1200" dirty="0" smtClean="0">
                <a:latin typeface="Courier New" panose="02070309020205020404" pitchFamily="49" charset="0"/>
                <a:cs typeface="Courier New" panose="02070309020205020404" pitchFamily="49" charset="0"/>
              </a:rPr>
              <a:t>(topics=</a:t>
            </a:r>
            <a:r>
              <a:rPr lang="en-US" sz="1200" dirty="0" err="1" smtClean="0">
                <a:latin typeface="Courier New" panose="02070309020205020404" pitchFamily="49" charset="0"/>
                <a:cs typeface="Courier New" panose="02070309020205020404" pitchFamily="49" charset="0"/>
              </a:rPr>
              <a:t>ldatopics</a:t>
            </a:r>
            <a:r>
              <a:rPr lang="en-US" sz="1200" dirty="0">
                <a:latin typeface="Courier New" panose="02070309020205020404" pitchFamily="49" charset="0"/>
                <a:cs typeface="Courier New" panose="02070309020205020404" pitchFamily="49" charset="0"/>
              </a:rPr>
              <a:t>, texts=</a:t>
            </a:r>
            <a:r>
              <a:rPr lang="en-US" sz="1200" dirty="0" err="1">
                <a:latin typeface="Courier New" panose="02070309020205020404" pitchFamily="49" charset="0"/>
                <a:cs typeface="Courier New" panose="02070309020205020404" pitchFamily="49" charset="0"/>
              </a:rPr>
              <a:t>train_texts</a:t>
            </a:r>
            <a:r>
              <a:rPr lang="en-US" sz="1200" dirty="0">
                <a:latin typeface="Courier New" panose="02070309020205020404" pitchFamily="49" charset="0"/>
                <a:cs typeface="Courier New" panose="02070309020205020404" pitchFamily="49" charset="0"/>
              </a:rPr>
              <a:t>, dictionary=dictionary, </a:t>
            </a:r>
            <a:r>
              <a:rPr lang="en-US" sz="1200" dirty="0" err="1">
                <a:latin typeface="Courier New" panose="02070309020205020404" pitchFamily="49" charset="0"/>
                <a:cs typeface="Courier New" panose="02070309020205020404" pitchFamily="49" charset="0"/>
              </a:rPr>
              <a:t>window_size</a:t>
            </a:r>
            <a:r>
              <a:rPr lang="en-US" sz="1200" dirty="0">
                <a:latin typeface="Courier New" panose="02070309020205020404" pitchFamily="49" charset="0"/>
                <a:cs typeface="Courier New" panose="02070309020205020404" pitchFamily="49" charset="0"/>
              </a:rPr>
              <a:t>=10).</a:t>
            </a:r>
            <a:r>
              <a:rPr lang="en-US" sz="1200" dirty="0" err="1">
                <a:latin typeface="Courier New" panose="02070309020205020404" pitchFamily="49" charset="0"/>
                <a:cs typeface="Courier New" panose="02070309020205020404" pitchFamily="49" charset="0"/>
              </a:rPr>
              <a:t>get_coherence</a:t>
            </a:r>
            <a:r>
              <a:rPr lang="en-US" sz="1200" dirty="0" smtClean="0">
                <a:latin typeface="Courier New" panose="02070309020205020404" pitchFamily="49" charset="0"/>
                <a:cs typeface="Courier New" panose="02070309020205020404" pitchFamily="49" charset="0"/>
              </a:rPr>
              <a:t>()</a:t>
            </a:r>
          </a:p>
          <a:p>
            <a:endParaRPr lang="en-US" sz="1200" dirty="0" smtClean="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def</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evaluate_bar_graph</a:t>
            </a:r>
            <a:r>
              <a:rPr lang="en-US" sz="1200" dirty="0">
                <a:latin typeface="Courier New" panose="02070309020205020404" pitchFamily="49" charset="0"/>
                <a:cs typeface="Courier New" panose="02070309020205020404" pitchFamily="49" charset="0"/>
              </a:rPr>
              <a:t>(coherences, indices):</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assert </a:t>
            </a:r>
            <a:r>
              <a:rPr lang="en-US" sz="1200" dirty="0" err="1">
                <a:latin typeface="Courier New" panose="02070309020205020404" pitchFamily="49" charset="0"/>
                <a:cs typeface="Courier New" panose="02070309020205020404" pitchFamily="49" charset="0"/>
              </a:rPr>
              <a:t>len</a:t>
            </a:r>
            <a:r>
              <a:rPr lang="en-US" sz="1200" dirty="0">
                <a:latin typeface="Courier New" panose="02070309020205020404" pitchFamily="49" charset="0"/>
                <a:cs typeface="Courier New" panose="02070309020205020404" pitchFamily="49" charset="0"/>
              </a:rPr>
              <a:t>(coherences) == </a:t>
            </a:r>
            <a:r>
              <a:rPr lang="en-US" sz="1200" dirty="0" err="1">
                <a:latin typeface="Courier New" panose="02070309020205020404" pitchFamily="49" charset="0"/>
                <a:cs typeface="Courier New" panose="02070309020205020404" pitchFamily="49" charset="0"/>
              </a:rPr>
              <a:t>len</a:t>
            </a:r>
            <a:r>
              <a:rPr lang="en-US" sz="1200" dirty="0">
                <a:latin typeface="Courier New" panose="02070309020205020404" pitchFamily="49" charset="0"/>
                <a:cs typeface="Courier New" panose="02070309020205020404" pitchFamily="49" charset="0"/>
              </a:rPr>
              <a:t>(indices)</a:t>
            </a:r>
          </a:p>
          <a:p>
            <a:r>
              <a:rPr lang="en-US" sz="1200" dirty="0">
                <a:latin typeface="Courier New" panose="02070309020205020404" pitchFamily="49" charset="0"/>
                <a:cs typeface="Courier New" panose="02070309020205020404" pitchFamily="49" charset="0"/>
              </a:rPr>
              <a:t>    n = </a:t>
            </a:r>
            <a:r>
              <a:rPr lang="en-US" sz="1200" dirty="0" err="1">
                <a:latin typeface="Courier New" panose="02070309020205020404" pitchFamily="49" charset="0"/>
                <a:cs typeface="Courier New" panose="02070309020205020404" pitchFamily="49" charset="0"/>
              </a:rPr>
              <a:t>len</a:t>
            </a:r>
            <a:r>
              <a:rPr lang="en-US" sz="1200" dirty="0">
                <a:latin typeface="Courier New" panose="02070309020205020404" pitchFamily="49" charset="0"/>
                <a:cs typeface="Courier New" panose="02070309020205020404" pitchFamily="49" charset="0"/>
              </a:rPr>
              <a:t>(coherences)</a:t>
            </a:r>
          </a:p>
          <a:p>
            <a:r>
              <a:rPr lang="en-US" sz="1200" dirty="0">
                <a:latin typeface="Courier New" panose="02070309020205020404" pitchFamily="49" charset="0"/>
                <a:cs typeface="Courier New" panose="02070309020205020404" pitchFamily="49" charset="0"/>
              </a:rPr>
              <a:t>    x = </a:t>
            </a:r>
            <a:r>
              <a:rPr lang="en-US" sz="1200" dirty="0" err="1">
                <a:latin typeface="Courier New" panose="02070309020205020404" pitchFamily="49" charset="0"/>
                <a:cs typeface="Courier New" panose="02070309020205020404" pitchFamily="49" charset="0"/>
              </a:rPr>
              <a:t>np.arange</a:t>
            </a:r>
            <a:r>
              <a:rPr lang="en-US" sz="1200" dirty="0">
                <a:latin typeface="Courier New" panose="02070309020205020404" pitchFamily="49" charset="0"/>
                <a:cs typeface="Courier New" panose="02070309020205020404" pitchFamily="49" charset="0"/>
              </a:rPr>
              <a:t>(n)</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plt.bar</a:t>
            </a:r>
            <a:r>
              <a:rPr lang="en-US" sz="1200" dirty="0">
                <a:latin typeface="Courier New" panose="02070309020205020404" pitchFamily="49" charset="0"/>
                <a:cs typeface="Courier New" panose="02070309020205020404" pitchFamily="49" charset="0"/>
              </a:rPr>
              <a:t>(x, coherences, width=0.2, </a:t>
            </a:r>
            <a:r>
              <a:rPr lang="en-US" sz="1200" dirty="0" err="1">
                <a:latin typeface="Courier New" panose="02070309020205020404" pitchFamily="49" charset="0"/>
                <a:cs typeface="Courier New" panose="02070309020205020404" pitchFamily="49" charset="0"/>
              </a:rPr>
              <a:t>tick_label</a:t>
            </a:r>
            <a:r>
              <a:rPr lang="en-US" sz="1200" dirty="0">
                <a:latin typeface="Courier New" panose="02070309020205020404" pitchFamily="49" charset="0"/>
                <a:cs typeface="Courier New" panose="02070309020205020404" pitchFamily="49" charset="0"/>
              </a:rPr>
              <a:t>=indices, align='center')</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plt.xlabel</a:t>
            </a:r>
            <a:r>
              <a:rPr lang="en-US" sz="1200" dirty="0">
                <a:latin typeface="Courier New" panose="02070309020205020404" pitchFamily="49" charset="0"/>
                <a:cs typeface="Courier New" panose="02070309020205020404" pitchFamily="49" charset="0"/>
              </a:rPr>
              <a:t>('Models')</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plt.ylabel</a:t>
            </a:r>
            <a:r>
              <a:rPr lang="en-US" sz="1200" dirty="0">
                <a:latin typeface="Courier New" panose="02070309020205020404" pitchFamily="49" charset="0"/>
                <a:cs typeface="Courier New" panose="02070309020205020404" pitchFamily="49" charset="0"/>
              </a:rPr>
              <a:t>('Coherence Value</a:t>
            </a:r>
            <a:r>
              <a:rPr lang="en-US" sz="1200" dirty="0" smtClean="0">
                <a:latin typeface="Courier New" panose="02070309020205020404" pitchFamily="49" charset="0"/>
                <a:cs typeface="Courier New" panose="02070309020205020404" pitchFamily="49" charset="0"/>
              </a:rPr>
              <a:t>')</a:t>
            </a:r>
          </a:p>
          <a:p>
            <a:endParaRPr lang="en-US" sz="1200" dirty="0" smtClean="0">
              <a:latin typeface="Courier New" panose="02070309020205020404" pitchFamily="49" charset="0"/>
              <a:cs typeface="Courier New" panose="02070309020205020404" pitchFamily="49" charset="0"/>
            </a:endParaRPr>
          </a:p>
          <a:p>
            <a:r>
              <a:rPr lang="en-US" sz="1200" dirty="0" err="1" smtClean="0">
                <a:latin typeface="Courier New" panose="02070309020205020404" pitchFamily="49" charset="0"/>
                <a:cs typeface="Courier New" panose="02070309020205020404" pitchFamily="49" charset="0"/>
              </a:rPr>
              <a:t>evaluate_bar_graph</a:t>
            </a:r>
            <a:r>
              <a:rPr lang="en-US" sz="1200" dirty="0" smtClean="0">
                <a:latin typeface="Courier New" panose="02070309020205020404" pitchFamily="49" charset="0"/>
                <a:cs typeface="Courier New" panose="02070309020205020404" pitchFamily="49" charset="0"/>
              </a:rPr>
              <a:t>([</a:t>
            </a:r>
            <a:r>
              <a:rPr lang="en-US" sz="1200" dirty="0" err="1" smtClean="0">
                <a:latin typeface="Courier New" panose="02070309020205020404" pitchFamily="49" charset="0"/>
                <a:cs typeface="Courier New" panose="02070309020205020404" pitchFamily="49" charset="0"/>
              </a:rPr>
              <a:t>hdp_coherence</a:t>
            </a:r>
            <a:r>
              <a:rPr lang="en-US" sz="1200" dirty="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lda_coherence</a:t>
            </a:r>
            <a:r>
              <a:rPr lang="en-US" sz="1200" dirty="0" smtClean="0">
                <a:latin typeface="Courier New" panose="02070309020205020404" pitchFamily="49" charset="0"/>
                <a:cs typeface="Courier New" panose="02070309020205020404" pitchFamily="49" charset="0"/>
              </a:rPr>
              <a:t>], ['HDP</a:t>
            </a:r>
            <a:r>
              <a:rPr lang="en-US" sz="1200" dirty="0">
                <a:latin typeface="Courier New" panose="02070309020205020404" pitchFamily="49" charset="0"/>
                <a:cs typeface="Courier New" panose="02070309020205020404" pitchFamily="49" charset="0"/>
              </a:rPr>
              <a:t>', 'LDA</a:t>
            </a:r>
            <a:r>
              <a:rPr lang="en-US" sz="1200" dirty="0" smtClean="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p:txBody>
      </p:sp>
      <p:sp>
        <p:nvSpPr>
          <p:cNvPr id="13" name="TextBox 12"/>
          <p:cNvSpPr txBox="1"/>
          <p:nvPr/>
        </p:nvSpPr>
        <p:spPr>
          <a:xfrm>
            <a:off x="55985" y="2735905"/>
            <a:ext cx="1531888" cy="923330"/>
          </a:xfrm>
          <a:prstGeom prst="rect">
            <a:avLst/>
          </a:prstGeom>
          <a:noFill/>
          <a:ln w="19050">
            <a:solidFill>
              <a:srgbClr val="C00000"/>
            </a:solidFill>
          </a:ln>
        </p:spPr>
        <p:txBody>
          <a:bodyPr wrap="square" rtlCol="0">
            <a:spAutoFit/>
          </a:bodyPr>
          <a:lstStyle/>
          <a:p>
            <a:r>
              <a:rPr lang="en-US" dirty="0" smtClean="0"/>
              <a:t>Calculating topic coherence </a:t>
            </a:r>
            <a:endParaRPr lang="en-US" dirty="0"/>
          </a:p>
        </p:txBody>
      </p:sp>
      <p:sp>
        <p:nvSpPr>
          <p:cNvPr id="17" name="Left Brace 16"/>
          <p:cNvSpPr/>
          <p:nvPr/>
        </p:nvSpPr>
        <p:spPr>
          <a:xfrm>
            <a:off x="1693614" y="2548637"/>
            <a:ext cx="206908" cy="1297866"/>
          </a:xfrm>
          <a:prstGeom prst="leftBrace">
            <a:avLst>
              <a:gd name="adj1" fmla="val 145968"/>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55985" y="4307561"/>
            <a:ext cx="1531888" cy="923330"/>
          </a:xfrm>
          <a:prstGeom prst="rect">
            <a:avLst/>
          </a:prstGeom>
          <a:noFill/>
          <a:ln w="19050">
            <a:solidFill>
              <a:srgbClr val="C00000"/>
            </a:solidFill>
          </a:ln>
        </p:spPr>
        <p:txBody>
          <a:bodyPr wrap="square" rtlCol="0">
            <a:spAutoFit/>
          </a:bodyPr>
          <a:lstStyle/>
          <a:p>
            <a:r>
              <a:rPr lang="en-US" dirty="0" smtClean="0"/>
              <a:t>Visualize topic coherence comparison</a:t>
            </a:r>
            <a:endParaRPr lang="en-US" dirty="0"/>
          </a:p>
        </p:txBody>
      </p:sp>
      <p:sp>
        <p:nvSpPr>
          <p:cNvPr id="19" name="Left Brace 18"/>
          <p:cNvSpPr/>
          <p:nvPr/>
        </p:nvSpPr>
        <p:spPr>
          <a:xfrm>
            <a:off x="1693614" y="4029065"/>
            <a:ext cx="206908" cy="1662884"/>
          </a:xfrm>
          <a:prstGeom prst="leftBrace">
            <a:avLst>
              <a:gd name="adj1" fmla="val 145968"/>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Content Placeholder 2"/>
          <p:cNvSpPr>
            <a:spLocks noGrp="1"/>
          </p:cNvSpPr>
          <p:nvPr>
            <p:ph idx="1"/>
          </p:nvPr>
        </p:nvSpPr>
        <p:spPr>
          <a:xfrm>
            <a:off x="628650" y="1825625"/>
            <a:ext cx="7886700" cy="4351338"/>
          </a:xfrm>
        </p:spPr>
        <p:txBody>
          <a:bodyPr/>
          <a:lstStyle/>
          <a:p>
            <a:r>
              <a:rPr lang="en-US" dirty="0" smtClean="0"/>
              <a:t>We now evaluate the HDP model in comparison with the LDA model as measured by topic coherence.</a:t>
            </a:r>
            <a:endParaRPr lang="en-US" dirty="0"/>
          </a:p>
        </p:txBody>
      </p:sp>
      <p:sp>
        <p:nvSpPr>
          <p:cNvPr id="12" name="TextBox 11"/>
          <p:cNvSpPr txBox="1"/>
          <p:nvPr/>
        </p:nvSpPr>
        <p:spPr>
          <a:xfrm>
            <a:off x="628650" y="5791962"/>
            <a:ext cx="4051622" cy="369332"/>
          </a:xfrm>
          <a:prstGeom prst="rect">
            <a:avLst/>
          </a:prstGeom>
          <a:noFill/>
        </p:spPr>
        <p:txBody>
          <a:bodyPr wrap="none" rtlCol="0">
            <a:spAutoFit/>
          </a:bodyPr>
          <a:lstStyle/>
          <a:p>
            <a:r>
              <a:rPr lang="en-US" dirty="0" smtClean="0"/>
              <a:t>The output bar graph is on the next slide.</a:t>
            </a:r>
            <a:endParaRPr lang="en-US" dirty="0"/>
          </a:p>
        </p:txBody>
      </p:sp>
    </p:spTree>
    <p:extLst>
      <p:ext uri="{BB962C8B-B14F-4D97-AF65-F5344CB8AC3E}">
        <p14:creationId xmlns:p14="http://schemas.microsoft.com/office/powerpoint/2010/main" val="8026981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gensim</a:t>
            </a:r>
            <a:r>
              <a:rPr lang="en-US" dirty="0"/>
              <a:t> (Python) Example:</a:t>
            </a:r>
            <a:br>
              <a:rPr lang="en-US" dirty="0"/>
            </a:br>
            <a:r>
              <a:rPr lang="en-US" dirty="0"/>
              <a:t>Topic Modeling News Articles</a:t>
            </a:r>
          </a:p>
        </p:txBody>
      </p:sp>
      <p:sp>
        <p:nvSpPr>
          <p:cNvPr id="3" name="Content Placeholder 2"/>
          <p:cNvSpPr>
            <a:spLocks noGrp="1"/>
          </p:cNvSpPr>
          <p:nvPr>
            <p:ph idx="1"/>
          </p:nvPr>
        </p:nvSpPr>
        <p:spPr>
          <a:xfrm>
            <a:off x="628650" y="1825625"/>
            <a:ext cx="4672853" cy="4351338"/>
          </a:xfrm>
        </p:spPr>
        <p:txBody>
          <a:bodyPr/>
          <a:lstStyle/>
          <a:p>
            <a:r>
              <a:rPr lang="en-US" dirty="0" smtClean="0"/>
              <a:t>The figure on the right shows the comparison of the performance between HDP and LDA, as measured by topic coherence.</a:t>
            </a:r>
          </a:p>
          <a:p>
            <a:pPr lvl="1"/>
            <a:endParaRPr lang="en-US" dirty="0"/>
          </a:p>
          <a:p>
            <a:r>
              <a:rPr lang="en-US" dirty="0" smtClean="0"/>
              <a:t>As suggested in the figure, HDP generates more coherent topics than LDA. </a:t>
            </a:r>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52</a:t>
            </a:fld>
            <a:endParaRPr lang="en-US"/>
          </a:p>
        </p:txBody>
      </p:sp>
      <p:pic>
        <p:nvPicPr>
          <p:cNvPr id="5" name="Picture 4"/>
          <p:cNvPicPr>
            <a:picLocks noChangeAspect="1"/>
          </p:cNvPicPr>
          <p:nvPr/>
        </p:nvPicPr>
        <p:blipFill>
          <a:blip r:embed="rId2"/>
          <a:stretch>
            <a:fillRect/>
          </a:stretch>
        </p:blipFill>
        <p:spPr>
          <a:xfrm>
            <a:off x="5301503" y="1825625"/>
            <a:ext cx="3543300" cy="4105275"/>
          </a:xfrm>
          <a:prstGeom prst="rect">
            <a:avLst/>
          </a:prstGeom>
        </p:spPr>
      </p:pic>
      <p:sp>
        <p:nvSpPr>
          <p:cNvPr id="6" name="TextBox 5"/>
          <p:cNvSpPr txBox="1"/>
          <p:nvPr/>
        </p:nvSpPr>
        <p:spPr>
          <a:xfrm>
            <a:off x="0" y="6538913"/>
            <a:ext cx="9144000" cy="276999"/>
          </a:xfrm>
          <a:prstGeom prst="rect">
            <a:avLst/>
          </a:prstGeom>
          <a:noFill/>
        </p:spPr>
        <p:txBody>
          <a:bodyPr wrap="square" rtlCol="0">
            <a:spAutoFit/>
          </a:bodyPr>
          <a:lstStyle/>
          <a:p>
            <a:pPr algn="ctr"/>
            <a:r>
              <a:rPr lang="en-US" sz="1200" dirty="0" smtClean="0"/>
              <a:t>Tutorial retrieved </a:t>
            </a:r>
            <a:r>
              <a:rPr lang="en-US" sz="1200" dirty="0"/>
              <a:t>from: https://markroxor.github.io/gensim/static/notebooks/gensim_news_classification.html</a:t>
            </a:r>
          </a:p>
        </p:txBody>
      </p:sp>
    </p:spTree>
    <p:extLst>
      <p:ext uri="{BB962C8B-B14F-4D97-AF65-F5344CB8AC3E}">
        <p14:creationId xmlns:p14="http://schemas.microsoft.com/office/powerpoint/2010/main" val="3338117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US" dirty="0"/>
              <a:t>Introduction and Motivation</a:t>
            </a:r>
          </a:p>
        </p:txBody>
      </p:sp>
      <p:sp>
        <p:nvSpPr>
          <p:cNvPr id="3" name="Content Placeholder 2"/>
          <p:cNvSpPr>
            <a:spLocks noGrp="1"/>
          </p:cNvSpPr>
          <p:nvPr>
            <p:ph idx="1"/>
          </p:nvPr>
        </p:nvSpPr>
        <p:spPr>
          <a:xfrm>
            <a:off x="628650" y="5797821"/>
            <a:ext cx="7886700" cy="807165"/>
          </a:xfrm>
        </p:spPr>
        <p:txBody>
          <a:bodyPr>
            <a:normAutofit fontScale="92500" lnSpcReduction="20000"/>
          </a:bodyPr>
          <a:lstStyle/>
          <a:p>
            <a:r>
              <a:rPr lang="en-US" sz="2400" dirty="0"/>
              <a:t>Each </a:t>
            </a:r>
            <a:r>
              <a:rPr lang="en-US" sz="2400" b="1" dirty="0"/>
              <a:t>topic</a:t>
            </a:r>
            <a:r>
              <a:rPr lang="en-US" sz="2400" dirty="0"/>
              <a:t> is a distribution of </a:t>
            </a:r>
            <a:r>
              <a:rPr lang="en-US" sz="2400" dirty="0" smtClean="0"/>
              <a:t>words; </a:t>
            </a:r>
            <a:r>
              <a:rPr lang="en-US" sz="2400" dirty="0"/>
              <a:t>each </a:t>
            </a:r>
            <a:r>
              <a:rPr lang="en-US" sz="2400" b="1" dirty="0"/>
              <a:t>document</a:t>
            </a:r>
            <a:r>
              <a:rPr lang="en-US" sz="2400" dirty="0"/>
              <a:t> is a mixture of corpus-wide </a:t>
            </a:r>
            <a:r>
              <a:rPr lang="en-US" sz="2400" dirty="0" smtClean="0"/>
              <a:t>topics; </a:t>
            </a:r>
            <a:r>
              <a:rPr lang="en-US" sz="2400" dirty="0"/>
              <a:t>and each </a:t>
            </a:r>
            <a:r>
              <a:rPr lang="en-US" sz="2400" b="1" dirty="0"/>
              <a:t>word</a:t>
            </a:r>
            <a:r>
              <a:rPr lang="en-US" sz="2400" dirty="0"/>
              <a:t> is drawn from one of those topics.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6</a:t>
            </a:fld>
            <a:endParaRPr lang="en-US"/>
          </a:p>
        </p:txBody>
      </p:sp>
      <p:pic>
        <p:nvPicPr>
          <p:cNvPr id="5" name="Picture 4"/>
          <p:cNvPicPr>
            <a:picLocks noChangeAspect="1"/>
          </p:cNvPicPr>
          <p:nvPr/>
        </p:nvPicPr>
        <p:blipFill>
          <a:blip r:embed="rId2"/>
          <a:stretch>
            <a:fillRect/>
          </a:stretch>
        </p:blipFill>
        <p:spPr>
          <a:xfrm>
            <a:off x="-1" y="920464"/>
            <a:ext cx="9144001" cy="4877358"/>
          </a:xfrm>
          <a:prstGeom prst="rect">
            <a:avLst/>
          </a:prstGeom>
        </p:spPr>
      </p:pic>
    </p:spTree>
    <p:extLst>
      <p:ext uri="{BB962C8B-B14F-4D97-AF65-F5344CB8AC3E}">
        <p14:creationId xmlns:p14="http://schemas.microsoft.com/office/powerpoint/2010/main" val="33112458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0990"/>
            <a:ext cx="7886700" cy="1325563"/>
          </a:xfrm>
        </p:spPr>
        <p:txBody>
          <a:bodyPr/>
          <a:lstStyle/>
          <a:p>
            <a:r>
              <a:rPr lang="en-US" dirty="0"/>
              <a:t>Introduction and Motivation</a:t>
            </a:r>
          </a:p>
        </p:txBody>
      </p:sp>
      <p:sp>
        <p:nvSpPr>
          <p:cNvPr id="4" name="Slide Number Placeholder 3"/>
          <p:cNvSpPr>
            <a:spLocks noGrp="1"/>
          </p:cNvSpPr>
          <p:nvPr>
            <p:ph type="sldNum" sz="quarter" idx="12"/>
          </p:nvPr>
        </p:nvSpPr>
        <p:spPr/>
        <p:txBody>
          <a:bodyPr/>
          <a:lstStyle/>
          <a:p>
            <a:fld id="{2832416B-85F6-4742-84EF-E92A7D9DDF5E}" type="slidenum">
              <a:rPr lang="en-US" smtClean="0"/>
              <a:t>7</a:t>
            </a:fld>
            <a:endParaRPr lang="en-US"/>
          </a:p>
        </p:txBody>
      </p:sp>
      <p:pic>
        <p:nvPicPr>
          <p:cNvPr id="5" name="Picture 4"/>
          <p:cNvPicPr>
            <a:picLocks noChangeAspect="1"/>
          </p:cNvPicPr>
          <p:nvPr/>
        </p:nvPicPr>
        <p:blipFill>
          <a:blip r:embed="rId2"/>
          <a:stretch>
            <a:fillRect/>
          </a:stretch>
        </p:blipFill>
        <p:spPr>
          <a:xfrm>
            <a:off x="0" y="966372"/>
            <a:ext cx="9144000" cy="4995256"/>
          </a:xfrm>
          <a:prstGeom prst="rect">
            <a:avLst/>
          </a:prstGeom>
        </p:spPr>
      </p:pic>
      <p:sp>
        <p:nvSpPr>
          <p:cNvPr id="3" name="Content Placeholder 2"/>
          <p:cNvSpPr>
            <a:spLocks noGrp="1"/>
          </p:cNvSpPr>
          <p:nvPr>
            <p:ph idx="1"/>
          </p:nvPr>
        </p:nvSpPr>
        <p:spPr>
          <a:xfrm>
            <a:off x="628650" y="5885894"/>
            <a:ext cx="7886700" cy="835581"/>
          </a:xfrm>
        </p:spPr>
        <p:txBody>
          <a:bodyPr>
            <a:normAutofit/>
          </a:bodyPr>
          <a:lstStyle/>
          <a:p>
            <a:r>
              <a:rPr lang="en-US" dirty="0" smtClean="0"/>
              <a:t>In reality, we only observe documents. The other structures are hidden variables. Our goal to </a:t>
            </a:r>
            <a:r>
              <a:rPr lang="en-US" b="1" dirty="0" smtClean="0"/>
              <a:t>infer</a:t>
            </a:r>
            <a:r>
              <a:rPr lang="en-US" dirty="0" smtClean="0"/>
              <a:t> the hidden variables.</a:t>
            </a:r>
            <a:endParaRPr lang="en-US" dirty="0"/>
          </a:p>
        </p:txBody>
      </p:sp>
    </p:spTree>
    <p:extLst>
      <p:ext uri="{BB962C8B-B14F-4D97-AF65-F5344CB8AC3E}">
        <p14:creationId xmlns:p14="http://schemas.microsoft.com/office/powerpoint/2010/main" val="1667495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 and Motivation: </a:t>
            </a:r>
            <a:r>
              <a:rPr lang="en-US" sz="2400" b="1" dirty="0" smtClean="0"/>
              <a:t>100-topic LDA, 17,000 Science articles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D05FDC2-CECB-4B62-894A-D5D257EF8489}" type="slidenum">
              <a:rPr lang="en-US" smtClean="0"/>
              <a:t>8</a:t>
            </a:fld>
            <a:endParaRPr lang="en-US"/>
          </a:p>
        </p:txBody>
      </p:sp>
      <p:grpSp>
        <p:nvGrpSpPr>
          <p:cNvPr id="5" name="Group 4"/>
          <p:cNvGrpSpPr/>
          <p:nvPr/>
        </p:nvGrpSpPr>
        <p:grpSpPr>
          <a:xfrm>
            <a:off x="159786" y="1690689"/>
            <a:ext cx="8647455" cy="4486274"/>
            <a:chOff x="152400" y="1607403"/>
            <a:chExt cx="8839200" cy="5035311"/>
          </a:xfrm>
        </p:grpSpPr>
        <p:pic>
          <p:nvPicPr>
            <p:cNvPr id="6" name="Picture 2"/>
            <p:cNvPicPr>
              <a:picLocks noChangeAspect="1" noChangeArrowheads="1"/>
            </p:cNvPicPr>
            <p:nvPr/>
          </p:nvPicPr>
          <p:blipFill>
            <a:blip r:embed="rId3" cstate="print"/>
            <a:srcRect/>
            <a:stretch>
              <a:fillRect/>
            </a:stretch>
          </p:blipFill>
          <p:spPr bwMode="auto">
            <a:xfrm>
              <a:off x="187806" y="2438400"/>
              <a:ext cx="8803794" cy="4204314"/>
            </a:xfrm>
            <a:prstGeom prst="rect">
              <a:avLst/>
            </a:prstGeom>
            <a:noFill/>
            <a:ln w="9525">
              <a:solidFill>
                <a:schemeClr val="accent1"/>
              </a:solidFill>
              <a:miter lim="800000"/>
              <a:headEnd/>
              <a:tailEnd/>
            </a:ln>
          </p:spPr>
        </p:pic>
        <p:sp>
          <p:nvSpPr>
            <p:cNvPr id="7" name="TextBox 6"/>
            <p:cNvSpPr txBox="1"/>
            <p:nvPr/>
          </p:nvSpPr>
          <p:spPr>
            <a:xfrm>
              <a:off x="152400" y="1607403"/>
              <a:ext cx="8839200" cy="932696"/>
            </a:xfrm>
            <a:prstGeom prst="rect">
              <a:avLst/>
            </a:prstGeom>
            <a:solidFill>
              <a:schemeClr val="bg2">
                <a:lumMod val="90000"/>
              </a:schemeClr>
            </a:solidFill>
            <a:ln>
              <a:solidFill>
                <a:schemeClr val="accent1"/>
              </a:solidFill>
            </a:ln>
          </p:spPr>
          <p:txBody>
            <a:bodyPr wrap="square" rtlCol="0">
              <a:spAutoFit/>
            </a:bodyPr>
            <a:lstStyle/>
            <a:p>
              <a:r>
                <a:rPr lang="en-US" sz="1600" dirty="0"/>
                <a:t>The resulting output from an LDA model would be sets of topics containing keywords which would then be manually labeled. On the left are the inferred topic proportions for the </a:t>
              </a:r>
              <a:r>
                <a:rPr lang="en-US" sz="1600"/>
                <a:t>example </a:t>
              </a:r>
              <a:r>
                <a:rPr lang="en-US" sz="1600" smtClean="0"/>
                <a:t>article </a:t>
              </a:r>
              <a:r>
                <a:rPr lang="en-US" sz="1600" dirty="0"/>
                <a:t>from the pervious figure. </a:t>
              </a:r>
            </a:p>
          </p:txBody>
        </p:sp>
      </p:grpSp>
    </p:spTree>
    <p:extLst>
      <p:ext uri="{BB962C8B-B14F-4D97-AF65-F5344CB8AC3E}">
        <p14:creationId xmlns:p14="http://schemas.microsoft.com/office/powerpoint/2010/main" val="10361730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Use Cases of Topic Modeling</a:t>
            </a:r>
            <a:endParaRPr lang="en-US" b="1" dirty="0"/>
          </a:p>
        </p:txBody>
      </p:sp>
      <p:sp>
        <p:nvSpPr>
          <p:cNvPr id="3" name="Content Placeholder 2"/>
          <p:cNvSpPr>
            <a:spLocks noGrp="1"/>
          </p:cNvSpPr>
          <p:nvPr>
            <p:ph idx="1"/>
          </p:nvPr>
        </p:nvSpPr>
        <p:spPr/>
        <p:txBody>
          <a:bodyPr/>
          <a:lstStyle/>
          <a:p>
            <a:r>
              <a:rPr lang="en-US" dirty="0" smtClean="0"/>
              <a:t>Topic models have been used to:</a:t>
            </a:r>
          </a:p>
          <a:p>
            <a:pPr lvl="1"/>
            <a:r>
              <a:rPr lang="en-US" dirty="0" smtClean="0"/>
              <a:t>Annotate documents and images</a:t>
            </a:r>
          </a:p>
          <a:p>
            <a:pPr lvl="1"/>
            <a:r>
              <a:rPr lang="en-US" dirty="0" smtClean="0"/>
              <a:t>Organize and browse large corpora</a:t>
            </a:r>
          </a:p>
          <a:p>
            <a:pPr lvl="1"/>
            <a:r>
              <a:rPr lang="en-US" dirty="0" smtClean="0"/>
              <a:t>Model topic evolution</a:t>
            </a:r>
          </a:p>
          <a:p>
            <a:pPr lvl="1"/>
            <a:r>
              <a:rPr lang="en-US" dirty="0" smtClean="0"/>
              <a:t>Categorize source code archives</a:t>
            </a:r>
          </a:p>
          <a:p>
            <a:pPr lvl="1"/>
            <a:r>
              <a:rPr lang="en-US" dirty="0" smtClean="0"/>
              <a:t>Discover influential articles</a:t>
            </a:r>
          </a:p>
          <a:p>
            <a:pPr lvl="1"/>
            <a:endParaRPr lang="en-US" dirty="0"/>
          </a:p>
        </p:txBody>
      </p:sp>
      <p:sp>
        <p:nvSpPr>
          <p:cNvPr id="4" name="Slide Number Placeholder 3"/>
          <p:cNvSpPr>
            <a:spLocks noGrp="1"/>
          </p:cNvSpPr>
          <p:nvPr>
            <p:ph type="sldNum" sz="quarter" idx="12"/>
          </p:nvPr>
        </p:nvSpPr>
        <p:spPr/>
        <p:txBody>
          <a:bodyPr/>
          <a:lstStyle/>
          <a:p>
            <a:fld id="{5D05FDC2-CECB-4B62-894A-D5D257EF8489}" type="slidenum">
              <a:rPr lang="en-US" smtClean="0"/>
              <a:t>9</a:t>
            </a:fld>
            <a:endParaRPr lang="en-US"/>
          </a:p>
        </p:txBody>
      </p:sp>
      <p:pic>
        <p:nvPicPr>
          <p:cNvPr id="1026" name="Picture 2" descr="http://lmsotfy.com/s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4920" y="2091929"/>
            <a:ext cx="2658353" cy="792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sciencemag.org/content/325/5939/F1.medium.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5872" y="3018658"/>
            <a:ext cx="1420715" cy="18106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6744830" y="3214798"/>
            <a:ext cx="2164556" cy="1614488"/>
          </a:xfrm>
          <a:prstGeom prst="rect">
            <a:avLst/>
          </a:prstGeom>
        </p:spPr>
      </p:pic>
    </p:spTree>
    <p:extLst>
      <p:ext uri="{BB962C8B-B14F-4D97-AF65-F5344CB8AC3E}">
        <p14:creationId xmlns:p14="http://schemas.microsoft.com/office/powerpoint/2010/main" val="10157258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4111</TotalTime>
  <Words>4419</Words>
  <Application>Microsoft Office PowerPoint</Application>
  <PresentationFormat>On-screen Show (4:3)</PresentationFormat>
  <Paragraphs>772</Paragraphs>
  <Slides>52</Slides>
  <Notes>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2" baseType="lpstr">
      <vt:lpstr>宋体</vt:lpstr>
      <vt:lpstr>Arial</vt:lpstr>
      <vt:lpstr>Calibri</vt:lpstr>
      <vt:lpstr>Calibri Light</vt:lpstr>
      <vt:lpstr>Cambria Math</vt:lpstr>
      <vt:lpstr>Courier New</vt:lpstr>
      <vt:lpstr>Times New Roman</vt:lpstr>
      <vt:lpstr>Wingdings</vt:lpstr>
      <vt:lpstr>Office Theme</vt:lpstr>
      <vt:lpstr>Equation</vt:lpstr>
      <vt:lpstr>An Overview of Topic Modeling</vt:lpstr>
      <vt:lpstr>Acknowledgements</vt:lpstr>
      <vt:lpstr>Outline</vt:lpstr>
      <vt:lpstr>Outline</vt:lpstr>
      <vt:lpstr>Introduction and Motivation</vt:lpstr>
      <vt:lpstr>Introduction and Motivation</vt:lpstr>
      <vt:lpstr>Introduction and Motivation</vt:lpstr>
      <vt:lpstr>Introduction and Motivation: 100-topic LDA, 17,000 Science articles</vt:lpstr>
      <vt:lpstr>Use Cases of Topic Modeling</vt:lpstr>
      <vt:lpstr>Outline</vt:lpstr>
      <vt:lpstr>Probabilistic Modeling Overview</vt:lpstr>
      <vt:lpstr>Latent Dirichlet Allocation: Assumptions</vt:lpstr>
      <vt:lpstr>Dirichlet Distribution: Dir(α)</vt:lpstr>
      <vt:lpstr>LDA: Probabilistic Graphical Model</vt:lpstr>
      <vt:lpstr>The Graphical Model for LDA: Joint Distribution</vt:lpstr>
      <vt:lpstr>Inference</vt:lpstr>
      <vt:lpstr>More on Approximation Methods</vt:lpstr>
      <vt:lpstr>Model Evaluation: Perplexity</vt:lpstr>
      <vt:lpstr>Model Evaluation: Topic Coherence</vt:lpstr>
      <vt:lpstr>Model Selection: How Many Topics to Choose</vt:lpstr>
      <vt:lpstr>LDA Research Example –  Profiling Underground Economy Sellers</vt:lpstr>
      <vt:lpstr>LDA Research Example –  Profiling Underground Economy Sellers</vt:lpstr>
      <vt:lpstr>LDA Research Example –  Profiling Underground Economy Sellers</vt:lpstr>
      <vt:lpstr>LDA Research Example –  Profiling Underground Economy Sellers</vt:lpstr>
      <vt:lpstr>Outline</vt:lpstr>
      <vt:lpstr>LDA Variants: Relaxing the Assumptions of LDA</vt:lpstr>
      <vt:lpstr>Dynamic LDA</vt:lpstr>
      <vt:lpstr>Bayesian Nonparametric Topic Modeling: Hierarchical Dirichlet Process</vt:lpstr>
      <vt:lpstr>Dirichlet Process: the Major Building Block of HDP</vt:lpstr>
      <vt:lpstr>Example: G_0~DP(ω,Gaussian(0,1))  </vt:lpstr>
      <vt:lpstr>Hierarchical Dirichlet Process (HDP)</vt:lpstr>
      <vt:lpstr>HDP Model Specifications:</vt:lpstr>
      <vt:lpstr>Latent Dirichlet Allocation vs. Hierarchical Dirichlet Process</vt:lpstr>
      <vt:lpstr>Hierarchical Dirichlet Process Performance: Document Modeling on Academic Papers</vt:lpstr>
      <vt:lpstr>LDA Variants: Incorporating Metadata</vt:lpstr>
      <vt:lpstr>From Topic Model to Supervised Topic Model (STM)</vt:lpstr>
      <vt:lpstr>Supervised LDA</vt:lpstr>
      <vt:lpstr>Parametric vs. Nonparametric</vt:lpstr>
      <vt:lpstr>Supervised HDP: Nonparametric Supervised Topic Model</vt:lpstr>
      <vt:lpstr>PowerPoint Presentation</vt:lpstr>
      <vt:lpstr>LDA Variants: Coupling with Deep Learning</vt:lpstr>
      <vt:lpstr>LDA Variants: Generalizing to Other Kinds of Data</vt:lpstr>
      <vt:lpstr>Outline</vt:lpstr>
      <vt:lpstr>Future Directions</vt:lpstr>
      <vt:lpstr>Future Directions</vt:lpstr>
      <vt:lpstr>Outline</vt:lpstr>
      <vt:lpstr>Topic Modeling - Tools</vt:lpstr>
      <vt:lpstr>gensim (Python) Example: Topic Modeling News Articles</vt:lpstr>
      <vt:lpstr>gensim (Python) Example: Topic Modeling News Articles</vt:lpstr>
      <vt:lpstr>gensim (Python) Example: Topic Modeling News Articles</vt:lpstr>
      <vt:lpstr>gensim (Python) Example: Topic Modeling News Articles</vt:lpstr>
      <vt:lpstr>gensim (Python) Example: Topic Modeling News Articles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LDA</dc:title>
  <dc:creator>Li, Weifeng - (weifengli)</dc:creator>
  <cp:lastModifiedBy>Weifeng Li</cp:lastModifiedBy>
  <cp:revision>590</cp:revision>
  <cp:lastPrinted>2016-04-20T16:48:15Z</cp:lastPrinted>
  <dcterms:created xsi:type="dcterms:W3CDTF">2015-12-01T17:10:34Z</dcterms:created>
  <dcterms:modified xsi:type="dcterms:W3CDTF">2018-10-15T18:38:48Z</dcterms:modified>
</cp:coreProperties>
</file>